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4"/>
  </p:notesMasterIdLst>
  <p:sldIdLst>
    <p:sldId id="256" r:id="rId2"/>
    <p:sldId id="282" r:id="rId3"/>
    <p:sldId id="257" r:id="rId4"/>
    <p:sldId id="258" r:id="rId5"/>
    <p:sldId id="275" r:id="rId6"/>
    <p:sldId id="268" r:id="rId7"/>
    <p:sldId id="276" r:id="rId8"/>
    <p:sldId id="277" r:id="rId9"/>
    <p:sldId id="278" r:id="rId10"/>
    <p:sldId id="259" r:id="rId11"/>
    <p:sldId id="260" r:id="rId12"/>
    <p:sldId id="280" r:id="rId13"/>
    <p:sldId id="261" r:id="rId14"/>
    <p:sldId id="262" r:id="rId15"/>
    <p:sldId id="279" r:id="rId16"/>
    <p:sldId id="273" r:id="rId17"/>
    <p:sldId id="269" r:id="rId18"/>
    <p:sldId id="265" r:id="rId19"/>
    <p:sldId id="267" r:id="rId20"/>
    <p:sldId id="270" r:id="rId21"/>
    <p:sldId id="271" r:id="rId22"/>
    <p:sldId id="274" r:id="rId23"/>
    <p:sldId id="272" r:id="rId24"/>
    <p:sldId id="295" r:id="rId25"/>
    <p:sldId id="266" r:id="rId26"/>
    <p:sldId id="292" r:id="rId27"/>
    <p:sldId id="293" r:id="rId28"/>
    <p:sldId id="294" r:id="rId29"/>
    <p:sldId id="296" r:id="rId30"/>
    <p:sldId id="300" r:id="rId31"/>
    <p:sldId id="301" r:id="rId32"/>
    <p:sldId id="297" r:id="rId33"/>
    <p:sldId id="299" r:id="rId34"/>
    <p:sldId id="298" r:id="rId35"/>
    <p:sldId id="283" r:id="rId36"/>
    <p:sldId id="285" r:id="rId37"/>
    <p:sldId id="286" r:id="rId38"/>
    <p:sldId id="287" r:id="rId39"/>
    <p:sldId id="289" r:id="rId40"/>
    <p:sldId id="291" r:id="rId41"/>
    <p:sldId id="290" r:id="rId42"/>
    <p:sldId id="302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B1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4045" autoAdjust="0"/>
  </p:normalViewPr>
  <p:slideViewPr>
    <p:cSldViewPr snapToGrid="0">
      <p:cViewPr>
        <p:scale>
          <a:sx n="80" d="100"/>
          <a:sy n="80" d="100"/>
        </p:scale>
        <p:origin x="782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AF1B7D-46FB-4719-86DB-E8ED72105738}" type="datetimeFigureOut">
              <a:rPr lang="it-IT" smtClean="0"/>
              <a:t>07/07/2021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00658-D8C1-4431-8AE6-1561B6C7C84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6880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Apache cassandra è un database distribuito veloce costruito per alta disponibilità e scalabilità lineare. Vogliamo avere performance prevedibili dal </a:t>
            </a:r>
            <a:r>
              <a:rPr lang="it-IT" dirty="0" err="1"/>
              <a:t>bd</a:t>
            </a:r>
            <a:r>
              <a:rPr lang="it-IT" dirty="0"/>
              <a:t>, bassa latenza e scalabilità: quando scaliamo con 2 100 1000 nodi abbiamo le stesse </a:t>
            </a:r>
            <a:r>
              <a:rPr lang="it-IT" dirty="0" err="1"/>
              <a:t>performaces</a:t>
            </a:r>
            <a:r>
              <a:rPr lang="it-IT" dirty="0"/>
              <a:t>. Non esistono singoli punti di fallimento: peer to peer, non ci sono master </a:t>
            </a:r>
            <a:r>
              <a:rPr lang="it-IT" dirty="0" err="1"/>
              <a:t>slaves</a:t>
            </a:r>
            <a:r>
              <a:rPr lang="it-IT" dirty="0"/>
              <a:t> o relazioni tra nodi. Possiamo riuscire a sopportare il fallimento di un intero data center. Usiamo tante macchine a basso costo: scalare orizzontalmente e non verticale.</a:t>
            </a:r>
          </a:p>
          <a:p>
            <a:r>
              <a:rPr lang="it-IT" dirty="0"/>
              <a:t>Facile da </a:t>
            </a:r>
            <a:r>
              <a:rPr lang="it-IT" dirty="0" err="1"/>
              <a:t>manterere</a:t>
            </a:r>
            <a:r>
              <a:rPr lang="it-IT" dirty="0"/>
              <a:t> anche se i nodi crescono. Non è un sostituito diretto di un </a:t>
            </a:r>
            <a:r>
              <a:rPr lang="it-IT" dirty="0" err="1"/>
              <a:t>rdbms</a:t>
            </a:r>
            <a:r>
              <a:rPr lang="it-IT" dirty="0"/>
              <a:t>, si deve lavorare un po’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00658-D8C1-4431-8AE6-1561B6C7C846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3594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Si sceglie per sia letture che scritture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00658-D8C1-4431-8AE6-1561B6C7C846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63955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00658-D8C1-4431-8AE6-1561B6C7C846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4428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7/7/2021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7/7/2021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7/7/2021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7/7/2021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7/7/2021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7/7/2021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24D7F1-98CE-4936-BAD5-4F66FAFF5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Cassandra project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2529716-3129-4EC1-AB52-423E823EFF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Corso Fondamenti di sistemi informativi</a:t>
            </a:r>
          </a:p>
        </p:txBody>
      </p:sp>
    </p:spTree>
    <p:extLst>
      <p:ext uri="{BB962C8B-B14F-4D97-AF65-F5344CB8AC3E}">
        <p14:creationId xmlns:p14="http://schemas.microsoft.com/office/powerpoint/2010/main" val="2567351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F73E21A-E0BB-47E2-B73B-7B170203F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E568EEE-8842-4FA3-B1B8-8F6B74425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CAP tradeoffs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487363-5661-4FE4-AE64-1549B5C9A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13BB7B3-2F93-4954-866F-DE487348A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676" y="1552353"/>
            <a:ext cx="6236534" cy="50198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Impossible to be consistent, available and have network partitions</a:t>
            </a:r>
          </a:p>
          <a:p>
            <a:pPr marL="0" indent="0">
              <a:buNone/>
            </a:pPr>
            <a:r>
              <a:rPr lang="en-US" dirty="0"/>
              <a:t>Latency between data centers makes consistency impractical, especially when they are in different continents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Cassandra chooses </a:t>
            </a:r>
            <a:r>
              <a:rPr lang="en-US" sz="3200" dirty="0">
                <a:solidFill>
                  <a:schemeClr val="tx2"/>
                </a:solidFill>
              </a:rPr>
              <a:t>Availability and Partition tolerance </a:t>
            </a:r>
            <a:r>
              <a:rPr lang="en-US" sz="3200" dirty="0"/>
              <a:t>over Consistency</a:t>
            </a:r>
          </a:p>
          <a:p>
            <a:pPr marL="0" indent="0" algn="ctr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2400" dirty="0"/>
              <a:t>However, consistency and availability are tunable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D0D8EAE-DCD4-4711-A78E-F95F2D2FF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9" y="2084832"/>
            <a:ext cx="4037693" cy="394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814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EBE92B40-32DB-4469-904B-4C562E071D3D}"/>
              </a:ext>
            </a:extLst>
          </p:cNvPr>
          <p:cNvSpPr/>
          <p:nvPr/>
        </p:nvSpPr>
        <p:spPr>
          <a:xfrm>
            <a:off x="6938011" y="-148856"/>
            <a:ext cx="5385124" cy="71663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013C0E4-94B0-4B97-8B63-9E51D823A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Replication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3D3D5BF-20D1-4EDA-A899-0A99123FA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120" y="1965960"/>
            <a:ext cx="6358891" cy="4343400"/>
          </a:xfrm>
        </p:spPr>
        <p:txBody>
          <a:bodyPr>
            <a:normAutofit/>
          </a:bodyPr>
          <a:lstStyle/>
          <a:p>
            <a:pPr algn="ctr"/>
            <a:r>
              <a:rPr lang="it-IT" sz="2400" dirty="0">
                <a:solidFill>
                  <a:schemeClr val="tx2"/>
                </a:solidFill>
              </a:rPr>
              <a:t>Replication </a:t>
            </a:r>
            <a:r>
              <a:rPr lang="it-IT" sz="2400" dirty="0" err="1">
                <a:solidFill>
                  <a:schemeClr val="tx2"/>
                </a:solidFill>
              </a:rPr>
              <a:t>factor</a:t>
            </a:r>
            <a:r>
              <a:rPr lang="it-IT" sz="2400" dirty="0">
                <a:solidFill>
                  <a:schemeClr val="tx2"/>
                </a:solidFill>
              </a:rPr>
              <a:t> = RF = </a:t>
            </a:r>
            <a:r>
              <a:rPr lang="it-IT" sz="2400" dirty="0" err="1">
                <a:solidFill>
                  <a:schemeClr val="tx2"/>
                </a:solidFill>
              </a:rPr>
              <a:t>how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many</a:t>
            </a:r>
            <a:r>
              <a:rPr lang="it-IT" sz="2400" dirty="0">
                <a:solidFill>
                  <a:schemeClr val="tx2"/>
                </a:solidFill>
              </a:rPr>
              <a:t> copies of </a:t>
            </a:r>
            <a:r>
              <a:rPr lang="it-IT" sz="2400" dirty="0" err="1">
                <a:solidFill>
                  <a:schemeClr val="tx2"/>
                </a:solidFill>
              </a:rPr>
              <a:t>each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piece</a:t>
            </a:r>
            <a:r>
              <a:rPr lang="it-IT" sz="2400" dirty="0">
                <a:solidFill>
                  <a:schemeClr val="tx2"/>
                </a:solidFill>
              </a:rPr>
              <a:t> of data </a:t>
            </a:r>
            <a:r>
              <a:rPr lang="it-IT" sz="2400" dirty="0" err="1">
                <a:solidFill>
                  <a:schemeClr val="tx2"/>
                </a:solidFill>
              </a:rPr>
              <a:t>should</a:t>
            </a:r>
            <a:r>
              <a:rPr lang="it-IT" sz="2400" dirty="0">
                <a:solidFill>
                  <a:schemeClr val="tx2"/>
                </a:solidFill>
              </a:rPr>
              <a:t> be in the cluster</a:t>
            </a:r>
          </a:p>
          <a:p>
            <a:r>
              <a:rPr lang="it-IT" sz="2400" dirty="0"/>
              <a:t>- Data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replicated</a:t>
            </a:r>
            <a:r>
              <a:rPr lang="it-IT" sz="2400" dirty="0"/>
              <a:t> </a:t>
            </a:r>
            <a:r>
              <a:rPr lang="it-IT" sz="2400" dirty="0" err="1"/>
              <a:t>automatically</a:t>
            </a:r>
            <a:r>
              <a:rPr lang="it-IT" sz="2400" dirty="0"/>
              <a:t> </a:t>
            </a:r>
            <a:r>
              <a:rPr lang="it-IT" sz="2400" dirty="0" err="1"/>
              <a:t>based</a:t>
            </a:r>
            <a:r>
              <a:rPr lang="it-IT" sz="2400" dirty="0"/>
              <a:t> on the RF</a:t>
            </a:r>
          </a:p>
          <a:p>
            <a:r>
              <a:rPr lang="it-IT" sz="2400" dirty="0"/>
              <a:t>- Data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always</a:t>
            </a:r>
            <a:r>
              <a:rPr lang="it-IT" sz="2400" dirty="0"/>
              <a:t> </a:t>
            </a:r>
            <a:r>
              <a:rPr lang="it-IT" sz="2400" dirty="0" err="1"/>
              <a:t>replicated</a:t>
            </a:r>
            <a:r>
              <a:rPr lang="it-IT" sz="2400" dirty="0"/>
              <a:t> in Cassandra</a:t>
            </a:r>
          </a:p>
          <a:p>
            <a:r>
              <a:rPr lang="it-IT" sz="2400" dirty="0"/>
              <a:t>- Replication </a:t>
            </a:r>
            <a:r>
              <a:rPr lang="it-IT" sz="2400" dirty="0" err="1"/>
              <a:t>happens</a:t>
            </a:r>
            <a:r>
              <a:rPr lang="it-IT" sz="2400" dirty="0"/>
              <a:t> </a:t>
            </a:r>
            <a:r>
              <a:rPr lang="it-IT" sz="2400" dirty="0" err="1"/>
              <a:t>asynchronously</a:t>
            </a:r>
            <a:r>
              <a:rPr lang="it-IT" sz="2400" dirty="0"/>
              <a:t> and </a:t>
            </a:r>
            <a:r>
              <a:rPr lang="it-IT" sz="2400" dirty="0" err="1"/>
              <a:t>if</a:t>
            </a:r>
            <a:r>
              <a:rPr lang="it-IT" sz="2400" dirty="0"/>
              <a:t> a machine </a:t>
            </a:r>
            <a:r>
              <a:rPr lang="it-IT" sz="2400" dirty="0" err="1"/>
              <a:t>is</a:t>
            </a:r>
            <a:r>
              <a:rPr lang="it-IT" sz="2400" dirty="0"/>
              <a:t> down Cassandra </a:t>
            </a:r>
            <a:r>
              <a:rPr lang="it-IT" sz="2400" dirty="0" err="1"/>
              <a:t>has</a:t>
            </a:r>
            <a:r>
              <a:rPr lang="it-IT" sz="2400" dirty="0"/>
              <a:t> </a:t>
            </a:r>
            <a:r>
              <a:rPr lang="it-IT" sz="2400" b="1" dirty="0" err="1"/>
              <a:t>hinted</a:t>
            </a:r>
            <a:r>
              <a:rPr lang="it-IT" sz="2400" b="1" dirty="0"/>
              <a:t> </a:t>
            </a:r>
            <a:r>
              <a:rPr lang="it-IT" sz="2400" b="1" dirty="0" err="1"/>
              <a:t>handoff</a:t>
            </a:r>
            <a:r>
              <a:rPr lang="it-IT" sz="2400" b="1" dirty="0"/>
              <a:t> </a:t>
            </a:r>
            <a:r>
              <a:rPr lang="it-IT" sz="2400" dirty="0"/>
              <a:t>to replay the </a:t>
            </a:r>
            <a:r>
              <a:rPr lang="it-IT" sz="2400" dirty="0" err="1"/>
              <a:t>missed</a:t>
            </a:r>
            <a:r>
              <a:rPr lang="it-IT" sz="2400" dirty="0"/>
              <a:t> </a:t>
            </a:r>
            <a:r>
              <a:rPr lang="it-IT" sz="2400" dirty="0" err="1"/>
              <a:t>replication</a:t>
            </a:r>
            <a:r>
              <a:rPr lang="it-IT" sz="2400" dirty="0"/>
              <a:t> </a:t>
            </a:r>
            <a:r>
              <a:rPr lang="it-IT" sz="2400" dirty="0" err="1"/>
              <a:t>when</a:t>
            </a:r>
            <a:r>
              <a:rPr lang="it-IT" sz="2400" dirty="0"/>
              <a:t> the </a:t>
            </a:r>
            <a:r>
              <a:rPr lang="it-IT" sz="2400" dirty="0" err="1"/>
              <a:t>node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available</a:t>
            </a:r>
            <a:r>
              <a:rPr lang="it-IT" sz="2400" dirty="0"/>
              <a:t> </a:t>
            </a:r>
            <a:r>
              <a:rPr lang="it-IT" sz="2400" dirty="0" err="1"/>
              <a:t>again</a:t>
            </a:r>
            <a:endParaRPr lang="it-IT" sz="2400" dirty="0"/>
          </a:p>
          <a:p>
            <a:endParaRPr lang="it-IT" sz="2400" dirty="0"/>
          </a:p>
          <a:p>
            <a:pPr algn="ctr"/>
            <a:r>
              <a:rPr lang="it-IT" sz="2400" dirty="0"/>
              <a:t>A </a:t>
            </a:r>
            <a:r>
              <a:rPr lang="it-IT" sz="2400" dirty="0" err="1"/>
              <a:t>usual</a:t>
            </a:r>
            <a:r>
              <a:rPr lang="it-IT" sz="2400" dirty="0"/>
              <a:t> RF </a:t>
            </a:r>
            <a:r>
              <a:rPr lang="it-IT" sz="2400" dirty="0" err="1"/>
              <a:t>is</a:t>
            </a:r>
            <a:r>
              <a:rPr lang="it-IT" sz="2400" dirty="0"/>
              <a:t> 3</a:t>
            </a:r>
          </a:p>
          <a:p>
            <a:endParaRPr lang="it-IT"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41C6D65-AECE-40F3-8CA7-C2067944E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2841" y="1435197"/>
            <a:ext cx="4120039" cy="2597291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A4B21729-BECB-420C-90B0-55775C27DE62}"/>
              </a:ext>
            </a:extLst>
          </p:cNvPr>
          <p:cNvSpPr txBox="1"/>
          <p:nvPr/>
        </p:nvSpPr>
        <p:spPr>
          <a:xfrm>
            <a:off x="7364819" y="4275913"/>
            <a:ext cx="482718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With RF = 3, </a:t>
            </a:r>
            <a:r>
              <a:rPr lang="it-IT" sz="2200" dirty="0" err="1"/>
              <a:t>when</a:t>
            </a:r>
            <a:r>
              <a:rPr lang="it-IT" sz="2200" dirty="0"/>
              <a:t> a </a:t>
            </a:r>
            <a:r>
              <a:rPr lang="it-IT" sz="2200" dirty="0" err="1"/>
              <a:t>write</a:t>
            </a:r>
            <a:r>
              <a:rPr lang="it-IT" sz="2200" dirty="0"/>
              <a:t> </a:t>
            </a:r>
            <a:r>
              <a:rPr lang="it-IT" sz="2200" dirty="0" err="1"/>
              <a:t>happens</a:t>
            </a:r>
            <a:r>
              <a:rPr lang="it-IT" sz="2200" dirty="0"/>
              <a:t>:</a:t>
            </a:r>
          </a:p>
          <a:p>
            <a:pPr marL="285750" indent="-285750">
              <a:buFontTx/>
              <a:buChar char="-"/>
            </a:pPr>
            <a:r>
              <a:rPr lang="it-IT" sz="2200" dirty="0"/>
              <a:t>A </a:t>
            </a:r>
            <a:r>
              <a:rPr lang="it-IT" sz="2200" dirty="0" err="1"/>
              <a:t>node</a:t>
            </a:r>
            <a:r>
              <a:rPr lang="it-IT" sz="2200" dirty="0"/>
              <a:t> </a:t>
            </a:r>
            <a:r>
              <a:rPr lang="it-IT" sz="2200" dirty="0" err="1"/>
              <a:t>gets</a:t>
            </a:r>
            <a:r>
              <a:rPr lang="it-IT" sz="2200" dirty="0"/>
              <a:t> a copy </a:t>
            </a:r>
          </a:p>
          <a:p>
            <a:pPr marL="285750" indent="-285750">
              <a:buFontTx/>
              <a:buChar char="-"/>
            </a:pPr>
            <a:r>
              <a:rPr lang="it-IT" sz="2200" dirty="0"/>
              <a:t>B </a:t>
            </a:r>
            <a:r>
              <a:rPr lang="it-IT" sz="2200" dirty="0" err="1"/>
              <a:t>node</a:t>
            </a:r>
            <a:r>
              <a:rPr lang="it-IT" sz="2200" dirty="0"/>
              <a:t> </a:t>
            </a:r>
            <a:r>
              <a:rPr lang="it-IT" sz="2200" dirty="0" err="1"/>
              <a:t>get</a:t>
            </a:r>
            <a:r>
              <a:rPr lang="it-IT" sz="2200" dirty="0"/>
              <a:t> a copy</a:t>
            </a:r>
          </a:p>
          <a:p>
            <a:pPr marL="285750" indent="-285750">
              <a:buFontTx/>
              <a:buChar char="-"/>
            </a:pPr>
            <a:r>
              <a:rPr lang="it-IT" sz="2200" dirty="0"/>
              <a:t>C </a:t>
            </a:r>
            <a:r>
              <a:rPr lang="it-IT" sz="2200" dirty="0" err="1"/>
              <a:t>node</a:t>
            </a:r>
            <a:r>
              <a:rPr lang="it-IT" sz="2200" dirty="0"/>
              <a:t> </a:t>
            </a:r>
            <a:r>
              <a:rPr lang="it-IT" sz="2200" dirty="0" err="1"/>
              <a:t>gets</a:t>
            </a:r>
            <a:r>
              <a:rPr lang="it-IT" sz="2200" dirty="0"/>
              <a:t> a copy</a:t>
            </a:r>
          </a:p>
          <a:p>
            <a:pPr marL="285750" indent="-285750">
              <a:buFontTx/>
              <a:buChar char="-"/>
            </a:pPr>
            <a:endParaRPr lang="it-IT" sz="2200" dirty="0"/>
          </a:p>
          <a:p>
            <a:r>
              <a:rPr lang="it-IT" sz="2200" dirty="0"/>
              <a:t>For a </a:t>
            </a:r>
            <a:r>
              <a:rPr lang="it-IT" sz="2200" dirty="0" err="1"/>
              <a:t>total</a:t>
            </a:r>
            <a:r>
              <a:rPr lang="it-IT" sz="2200" dirty="0"/>
              <a:t> of 3 </a:t>
            </a:r>
            <a:r>
              <a:rPr lang="it-IT" sz="2200" dirty="0" err="1"/>
              <a:t>replicas</a:t>
            </a:r>
            <a:endParaRPr lang="it-IT" sz="2200" dirty="0"/>
          </a:p>
        </p:txBody>
      </p:sp>
    </p:spTree>
    <p:extLst>
      <p:ext uri="{BB962C8B-B14F-4D97-AF65-F5344CB8AC3E}">
        <p14:creationId xmlns:p14="http://schemas.microsoft.com/office/powerpoint/2010/main" val="3023813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9039BB-A59F-409D-910B-A8FA48E2E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Replication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5EAA032-3180-47F2-8D13-EC273C945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240" y="2286000"/>
            <a:ext cx="5842789" cy="4023360"/>
          </a:xfrm>
        </p:spPr>
        <p:txBody>
          <a:bodyPr>
            <a:normAutofit/>
          </a:bodyPr>
          <a:lstStyle/>
          <a:p>
            <a:r>
              <a:rPr lang="it-IT" sz="2400" dirty="0"/>
              <a:t>In case of RF = 3, </a:t>
            </a:r>
            <a:r>
              <a:rPr lang="it-IT" sz="2400" dirty="0" err="1"/>
              <a:t>each</a:t>
            </a:r>
            <a:r>
              <a:rPr lang="it-IT" sz="2400" dirty="0"/>
              <a:t> </a:t>
            </a:r>
            <a:r>
              <a:rPr lang="it-IT" sz="2400" dirty="0" err="1"/>
              <a:t>node</a:t>
            </a:r>
            <a:r>
              <a:rPr lang="it-IT" sz="2400" dirty="0"/>
              <a:t> </a:t>
            </a:r>
            <a:r>
              <a:rPr lang="it-IT" sz="2400" dirty="0" err="1"/>
              <a:t>has</a:t>
            </a:r>
            <a:r>
              <a:rPr lang="it-IT" sz="2400" dirty="0"/>
              <a:t> the </a:t>
            </a:r>
            <a:r>
              <a:rPr lang="it-IT" sz="2400" dirty="0" err="1"/>
              <a:t>neighbor</a:t>
            </a:r>
            <a:r>
              <a:rPr lang="it-IT" sz="2400" dirty="0"/>
              <a:t> </a:t>
            </a:r>
            <a:r>
              <a:rPr lang="it-IT" sz="2400" dirty="0" err="1"/>
              <a:t>neighbor</a:t>
            </a:r>
            <a:r>
              <a:rPr lang="it-IT" sz="2400" dirty="0"/>
              <a:t> </a:t>
            </a:r>
            <a:r>
              <a:rPr lang="it-IT" sz="2400" dirty="0" err="1"/>
              <a:t>neighbor</a:t>
            </a:r>
            <a:r>
              <a:rPr lang="it-IT" sz="2400" dirty="0"/>
              <a:t> data</a:t>
            </a:r>
          </a:p>
          <a:p>
            <a:r>
              <a:rPr lang="it-IT" sz="2400" dirty="0" err="1"/>
              <a:t>This</a:t>
            </a:r>
            <a:r>
              <a:rPr lang="it-IT" sz="2400" dirty="0"/>
              <a:t> data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findable</a:t>
            </a:r>
            <a:r>
              <a:rPr lang="it-IT" sz="2400" dirty="0"/>
              <a:t> by the coordinator: </a:t>
            </a:r>
            <a:r>
              <a:rPr lang="it-IT" sz="2400" dirty="0" err="1"/>
              <a:t>when</a:t>
            </a:r>
            <a:r>
              <a:rPr lang="it-IT" sz="2400" dirty="0"/>
              <a:t> writing </a:t>
            </a:r>
            <a:r>
              <a:rPr lang="it-IT" sz="2400" dirty="0" err="1"/>
              <a:t>into</a:t>
            </a:r>
            <a:r>
              <a:rPr lang="it-IT" sz="2400" dirty="0"/>
              <a:t> the ring we know </a:t>
            </a:r>
            <a:r>
              <a:rPr lang="it-IT" sz="2400" dirty="0" err="1"/>
              <a:t>that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going</a:t>
            </a:r>
            <a:r>
              <a:rPr lang="it-IT" sz="2400" dirty="0"/>
              <a:t> to be in the </a:t>
            </a:r>
            <a:r>
              <a:rPr lang="it-IT" sz="2400" dirty="0" err="1"/>
              <a:t>right</a:t>
            </a:r>
            <a:r>
              <a:rPr lang="it-IT" sz="2400" dirty="0"/>
              <a:t> place</a:t>
            </a:r>
          </a:p>
          <a:p>
            <a:endParaRPr lang="it-IT" sz="2400" dirty="0"/>
          </a:p>
          <a:p>
            <a:r>
              <a:rPr lang="it-IT" sz="2400" dirty="0"/>
              <a:t>Replication </a:t>
            </a:r>
            <a:r>
              <a:rPr lang="it-IT" sz="2400" dirty="0" err="1"/>
              <a:t>also</a:t>
            </a:r>
            <a:r>
              <a:rPr lang="it-IT" sz="2400" dirty="0"/>
              <a:t> works </a:t>
            </a:r>
            <a:r>
              <a:rPr lang="it-IT" sz="2400" dirty="0" err="1"/>
              <a:t>well</a:t>
            </a:r>
            <a:r>
              <a:rPr lang="it-IT" sz="2400" dirty="0"/>
              <a:t> with multiple data centers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5804FBD-04A0-4AFC-81EA-C1E064A80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1550" y="2084832"/>
            <a:ext cx="4236322" cy="4173093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E8C373FA-AEF1-47F5-BCCC-3A6FC081B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345" y="2009140"/>
            <a:ext cx="4653801" cy="418147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81464B08-1F8A-43F9-AD2E-6770A684D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3725" y="2019300"/>
            <a:ext cx="1019175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290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F312A3-358E-421D-BE8A-69E0B53E2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02" y="874288"/>
            <a:ext cx="9720072" cy="1052203"/>
          </a:xfrm>
        </p:spPr>
        <p:txBody>
          <a:bodyPr/>
          <a:lstStyle/>
          <a:p>
            <a:r>
              <a:rPr lang="it-IT" dirty="0" err="1"/>
              <a:t>Tunable</a:t>
            </a:r>
            <a:r>
              <a:rPr lang="it-IT" dirty="0"/>
              <a:t> </a:t>
            </a:r>
            <a:r>
              <a:rPr lang="it-IT" dirty="0" err="1"/>
              <a:t>Consistency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85C8B89-2ED0-4C45-B97B-B754DD69D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220" y="1990354"/>
            <a:ext cx="10873562" cy="4710224"/>
          </a:xfrm>
        </p:spPr>
        <p:txBody>
          <a:bodyPr>
            <a:normAutofit/>
          </a:bodyPr>
          <a:lstStyle/>
          <a:p>
            <a:pPr algn="ctr"/>
            <a:r>
              <a:rPr lang="it-IT" sz="2400" dirty="0" err="1">
                <a:solidFill>
                  <a:schemeClr val="tx2"/>
                </a:solidFill>
              </a:rPr>
              <a:t>Consistenct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level</a:t>
            </a:r>
            <a:r>
              <a:rPr lang="it-IT" sz="2400" dirty="0">
                <a:solidFill>
                  <a:schemeClr val="tx2"/>
                </a:solidFill>
              </a:rPr>
              <a:t> = CL = </a:t>
            </a:r>
            <a:r>
              <a:rPr lang="it-IT" sz="2400" dirty="0" err="1">
                <a:solidFill>
                  <a:schemeClr val="tx2"/>
                </a:solidFill>
              </a:rPr>
              <a:t>how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many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replicas</a:t>
            </a:r>
            <a:r>
              <a:rPr lang="it-IT" sz="2400" dirty="0">
                <a:solidFill>
                  <a:schemeClr val="tx2"/>
                </a:solidFill>
              </a:rPr>
              <a:t> I </a:t>
            </a:r>
            <a:r>
              <a:rPr lang="it-IT" sz="2400" dirty="0" err="1">
                <a:solidFill>
                  <a:schemeClr val="tx2"/>
                </a:solidFill>
              </a:rPr>
              <a:t>need</a:t>
            </a:r>
            <a:r>
              <a:rPr lang="it-IT" sz="2400" dirty="0">
                <a:solidFill>
                  <a:schemeClr val="tx2"/>
                </a:solidFill>
              </a:rPr>
              <a:t> to </a:t>
            </a:r>
            <a:r>
              <a:rPr lang="it-IT" sz="2400" dirty="0" err="1">
                <a:solidFill>
                  <a:schemeClr val="tx2"/>
                </a:solidFill>
              </a:rPr>
              <a:t>hear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when</a:t>
            </a:r>
            <a:r>
              <a:rPr lang="it-IT" sz="2400" dirty="0">
                <a:solidFill>
                  <a:schemeClr val="tx2"/>
                </a:solidFill>
              </a:rPr>
              <a:t> I do a </a:t>
            </a:r>
            <a:r>
              <a:rPr lang="it-IT" sz="2400" dirty="0" err="1">
                <a:solidFill>
                  <a:schemeClr val="tx2"/>
                </a:solidFill>
              </a:rPr>
              <a:t>read</a:t>
            </a:r>
            <a:r>
              <a:rPr lang="it-IT" sz="2400" dirty="0">
                <a:solidFill>
                  <a:schemeClr val="tx2"/>
                </a:solidFill>
              </a:rPr>
              <a:t> or a </a:t>
            </a:r>
            <a:r>
              <a:rPr lang="it-IT" sz="2400" dirty="0" err="1">
                <a:solidFill>
                  <a:schemeClr val="tx2"/>
                </a:solidFill>
              </a:rPr>
              <a:t>write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before</a:t>
            </a:r>
            <a:r>
              <a:rPr lang="it-IT" sz="2400" dirty="0">
                <a:solidFill>
                  <a:schemeClr val="tx2"/>
                </a:solidFill>
              </a:rPr>
              <a:t> the </a:t>
            </a:r>
            <a:r>
              <a:rPr lang="it-IT" sz="2400" dirty="0" err="1">
                <a:solidFill>
                  <a:schemeClr val="tx2"/>
                </a:solidFill>
              </a:rPr>
              <a:t>operation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is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considered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successful</a:t>
            </a:r>
            <a:endParaRPr lang="it-IT" sz="2400" dirty="0">
              <a:solidFill>
                <a:schemeClr val="tx2"/>
              </a:solidFill>
            </a:endParaRPr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How </a:t>
            </a:r>
            <a:r>
              <a:rPr lang="it-IT" sz="2400" dirty="0" err="1"/>
              <a:t>many</a:t>
            </a:r>
            <a:r>
              <a:rPr lang="it-IT" sz="2400" dirty="0"/>
              <a:t> </a:t>
            </a:r>
            <a:r>
              <a:rPr lang="it-IT" sz="2400" dirty="0" err="1"/>
              <a:t>replicas</a:t>
            </a:r>
            <a:r>
              <a:rPr lang="it-IT" sz="2400" dirty="0"/>
              <a:t> for query to </a:t>
            </a:r>
            <a:r>
              <a:rPr lang="it-IT" sz="2400" dirty="0" err="1"/>
              <a:t>respond</a:t>
            </a:r>
            <a:r>
              <a:rPr lang="it-IT" sz="2400" dirty="0"/>
              <a:t> OK to the client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</a:t>
            </a:r>
            <a:r>
              <a:rPr lang="it-IT" sz="2400" dirty="0" err="1"/>
              <a:t>Defines</a:t>
            </a:r>
            <a:r>
              <a:rPr lang="it-IT" sz="2400" dirty="0"/>
              <a:t> a query </a:t>
            </a:r>
            <a:r>
              <a:rPr lang="it-IT" sz="2400" dirty="0" err="1"/>
              <a:t>consistency</a:t>
            </a:r>
            <a:endParaRPr lang="it-IT" sz="2400" dirty="0"/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Two separate </a:t>
            </a:r>
            <a:r>
              <a:rPr lang="it-IT" sz="2400" dirty="0" err="1"/>
              <a:t>values</a:t>
            </a:r>
            <a:r>
              <a:rPr lang="it-IT" sz="2400" dirty="0"/>
              <a:t>: one for </a:t>
            </a:r>
            <a:r>
              <a:rPr lang="it-IT" sz="2400" dirty="0" err="1"/>
              <a:t>write</a:t>
            </a:r>
            <a:r>
              <a:rPr lang="it-IT" sz="2400" dirty="0"/>
              <a:t> and one for </a:t>
            </a:r>
            <a:r>
              <a:rPr lang="it-IT" sz="2400" dirty="0" err="1"/>
              <a:t>read</a:t>
            </a:r>
            <a:endParaRPr lang="it-IT" sz="2400" dirty="0"/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High CL: high </a:t>
            </a:r>
            <a:r>
              <a:rPr lang="it-IT" sz="2400" dirty="0" err="1"/>
              <a:t>consistency</a:t>
            </a:r>
            <a:r>
              <a:rPr lang="it-IT" sz="2400" dirty="0"/>
              <a:t> </a:t>
            </a:r>
            <a:r>
              <a:rPr lang="it-IT" sz="2400" dirty="0" err="1"/>
              <a:t>but</a:t>
            </a:r>
            <a:r>
              <a:rPr lang="it-IT" sz="2400" dirty="0"/>
              <a:t> </a:t>
            </a:r>
            <a:r>
              <a:rPr lang="it-IT" sz="2400" dirty="0" err="1"/>
              <a:t>slower</a:t>
            </a:r>
            <a:r>
              <a:rPr lang="it-IT" sz="2400" dirty="0"/>
              <a:t>, low </a:t>
            </a:r>
            <a:r>
              <a:rPr lang="it-IT" sz="2400" dirty="0" err="1"/>
              <a:t>availability</a:t>
            </a:r>
            <a:br>
              <a:rPr lang="it-IT" sz="2400" dirty="0"/>
            </a:br>
            <a:r>
              <a:rPr lang="it-IT" sz="2400" dirty="0"/>
              <a:t> Low CL: low </a:t>
            </a:r>
            <a:r>
              <a:rPr lang="it-IT" sz="2400" dirty="0" err="1"/>
              <a:t>consistency</a:t>
            </a:r>
            <a:r>
              <a:rPr lang="it-IT" sz="2400" dirty="0"/>
              <a:t> </a:t>
            </a:r>
            <a:r>
              <a:rPr lang="it-IT" sz="2400" dirty="0" err="1"/>
              <a:t>but</a:t>
            </a:r>
            <a:r>
              <a:rPr lang="it-IT" sz="2400" dirty="0"/>
              <a:t> </a:t>
            </a:r>
            <a:r>
              <a:rPr lang="it-IT" sz="2400" dirty="0" err="1"/>
              <a:t>faster</a:t>
            </a:r>
            <a:r>
              <a:rPr lang="it-IT" sz="2400" dirty="0"/>
              <a:t>, high </a:t>
            </a:r>
            <a:r>
              <a:rPr lang="it-IT" sz="2400" dirty="0" err="1"/>
              <a:t>availability</a:t>
            </a:r>
            <a:endParaRPr lang="it-IT" sz="2400" dirty="0"/>
          </a:p>
          <a:p>
            <a:pPr>
              <a:buFont typeface="Tw Cen MT" panose="020B0602020104020603" pitchFamily="34" charset="0"/>
              <a:buChar char="-"/>
            </a:pPr>
            <a:endParaRPr lang="it-IT" sz="2400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7FF76E8-0ACF-417D-B537-C1D37779CA2B}"/>
              </a:ext>
            </a:extLst>
          </p:cNvPr>
          <p:cNvSpPr txBox="1"/>
          <p:nvPr/>
        </p:nvSpPr>
        <p:spPr>
          <a:xfrm>
            <a:off x="659218" y="5293900"/>
            <a:ext cx="51993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chemeClr val="tx2"/>
                </a:solidFill>
              </a:rPr>
              <a:t>In case of </a:t>
            </a:r>
            <a:r>
              <a:rPr lang="it-IT" sz="2400" dirty="0" err="1">
                <a:solidFill>
                  <a:schemeClr val="tx2"/>
                </a:solidFill>
              </a:rPr>
              <a:t>read</a:t>
            </a:r>
            <a:r>
              <a:rPr lang="it-IT" sz="2400" dirty="0"/>
              <a:t>: </a:t>
            </a:r>
            <a:r>
              <a:rPr lang="it-IT" sz="2400" dirty="0" err="1"/>
              <a:t>how</a:t>
            </a:r>
            <a:r>
              <a:rPr lang="it-IT" sz="2400" dirty="0"/>
              <a:t> </a:t>
            </a:r>
            <a:r>
              <a:rPr lang="it-IT" sz="2400" dirty="0" err="1"/>
              <a:t>many</a:t>
            </a:r>
            <a:r>
              <a:rPr lang="it-IT" sz="2400" dirty="0"/>
              <a:t> </a:t>
            </a:r>
            <a:r>
              <a:rPr lang="it-IT" sz="2400" dirty="0" err="1"/>
              <a:t>replicas</a:t>
            </a:r>
            <a:r>
              <a:rPr lang="it-IT" sz="2400" dirty="0"/>
              <a:t> I </a:t>
            </a:r>
            <a:r>
              <a:rPr lang="it-IT" sz="2400" dirty="0" err="1"/>
              <a:t>need</a:t>
            </a:r>
            <a:r>
              <a:rPr lang="it-IT" sz="2400" dirty="0"/>
              <a:t> to </a:t>
            </a:r>
            <a:r>
              <a:rPr lang="it-IT" sz="2400" dirty="0" err="1"/>
              <a:t>hear</a:t>
            </a:r>
            <a:r>
              <a:rPr lang="it-IT" sz="2400" dirty="0"/>
              <a:t> </a:t>
            </a:r>
            <a:r>
              <a:rPr lang="it-IT" sz="2400" dirty="0" err="1"/>
              <a:t>before</a:t>
            </a:r>
            <a:r>
              <a:rPr lang="it-IT" sz="2400" dirty="0"/>
              <a:t> Cassandra </a:t>
            </a:r>
            <a:r>
              <a:rPr lang="it-IT" sz="2400" dirty="0" err="1"/>
              <a:t>gives</a:t>
            </a:r>
            <a:r>
              <a:rPr lang="it-IT" sz="2400" dirty="0"/>
              <a:t> the data back to the client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554C661-8036-40A0-8541-6467F9687D43}"/>
              </a:ext>
            </a:extLst>
          </p:cNvPr>
          <p:cNvSpPr txBox="1"/>
          <p:nvPr/>
        </p:nvSpPr>
        <p:spPr>
          <a:xfrm>
            <a:off x="6422066" y="5310689"/>
            <a:ext cx="51993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chemeClr val="tx2"/>
                </a:solidFill>
              </a:rPr>
              <a:t>In case of </a:t>
            </a:r>
            <a:r>
              <a:rPr lang="it-IT" sz="2400" dirty="0" err="1">
                <a:solidFill>
                  <a:schemeClr val="tx2"/>
                </a:solidFill>
              </a:rPr>
              <a:t>write</a:t>
            </a:r>
            <a:r>
              <a:rPr lang="it-IT" sz="2400" dirty="0"/>
              <a:t>: </a:t>
            </a:r>
            <a:r>
              <a:rPr lang="it-IT" sz="2400" dirty="0" err="1"/>
              <a:t>how</a:t>
            </a:r>
            <a:r>
              <a:rPr lang="it-IT" sz="2400" dirty="0"/>
              <a:t> </a:t>
            </a:r>
            <a:r>
              <a:rPr lang="it-IT" sz="2400" dirty="0" err="1"/>
              <a:t>many</a:t>
            </a:r>
            <a:r>
              <a:rPr lang="it-IT" sz="2400" dirty="0"/>
              <a:t> </a:t>
            </a:r>
            <a:r>
              <a:rPr lang="it-IT" sz="2400" dirty="0" err="1"/>
              <a:t>replicas</a:t>
            </a:r>
            <a:r>
              <a:rPr lang="it-IT" sz="2400" dirty="0"/>
              <a:t> </a:t>
            </a:r>
            <a:r>
              <a:rPr lang="it-IT" sz="2400" dirty="0" err="1"/>
              <a:t>need</a:t>
            </a:r>
            <a:r>
              <a:rPr lang="it-IT" sz="2400" dirty="0"/>
              <a:t> to </a:t>
            </a:r>
            <a:r>
              <a:rPr lang="it-IT" sz="2400" dirty="0" err="1"/>
              <a:t>say</a:t>
            </a:r>
            <a:r>
              <a:rPr lang="it-IT" sz="2400" dirty="0"/>
              <a:t> </a:t>
            </a:r>
            <a:r>
              <a:rPr lang="it-IT" sz="2400" dirty="0" err="1"/>
              <a:t>that</a:t>
            </a:r>
            <a:r>
              <a:rPr lang="it-IT" sz="2400" dirty="0"/>
              <a:t> the data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written</a:t>
            </a:r>
            <a:r>
              <a:rPr lang="it-IT" sz="2400" dirty="0"/>
              <a:t> to disk </a:t>
            </a:r>
            <a:r>
              <a:rPr lang="it-IT" sz="2400" dirty="0" err="1"/>
              <a:t>before</a:t>
            </a:r>
            <a:r>
              <a:rPr lang="it-IT" sz="2400" dirty="0"/>
              <a:t> Cassandra </a:t>
            </a:r>
            <a:r>
              <a:rPr lang="it-IT" sz="2400" dirty="0" err="1"/>
              <a:t>replies</a:t>
            </a:r>
            <a:r>
              <a:rPr lang="it-IT" sz="2400" dirty="0"/>
              <a:t> to the client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B932D0DD-EE2C-47ED-844D-42CEB8F252B8}"/>
              </a:ext>
            </a:extLst>
          </p:cNvPr>
          <p:cNvCxnSpPr>
            <a:cxnSpLocks/>
          </p:cNvCxnSpPr>
          <p:nvPr/>
        </p:nvCxnSpPr>
        <p:spPr>
          <a:xfrm>
            <a:off x="6096000" y="5104933"/>
            <a:ext cx="0" cy="153178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036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F73E21A-E0BB-47E2-B73B-7B170203F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9130E44-0585-4A0F-83DC-5FBD9FCD4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Consistency levels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7487363-5661-4FE4-AE64-1549B5C9A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1568182-76CF-49D3-99F0-9DF01B567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676" y="1463040"/>
            <a:ext cx="6268284" cy="3931920"/>
          </a:xfrm>
        </p:spPr>
        <p:txBody>
          <a:bodyPr>
            <a:normAutofit/>
          </a:bodyPr>
          <a:lstStyle/>
          <a:p>
            <a:r>
              <a:rPr lang="en-US" dirty="0"/>
              <a:t>When using a database, we want strong consistency</a:t>
            </a:r>
          </a:p>
          <a:p>
            <a:pPr lvl="1"/>
            <a:r>
              <a:rPr lang="en-US" sz="2000" dirty="0"/>
              <a:t>It means that we are reading the data that we just put in the cluster</a:t>
            </a:r>
          </a:p>
          <a:p>
            <a:r>
              <a:rPr lang="en-US" dirty="0"/>
              <a:t>A good place to start is using CL=QUORUM in reads and writes: at least 51% of nodes have to acknowledge the succeeded write or have to return the requested data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6D298E55-200D-49BC-B2AA-B55E4EB51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90" y="2380487"/>
            <a:ext cx="4638980" cy="313131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31274818-3B98-4F3D-8DA6-2504F7CF6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0676" y="4145280"/>
            <a:ext cx="6164281" cy="230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83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F73E21A-E0BB-47E2-B73B-7B170203F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A57ECCA-0976-42DE-BDA3-9683CF688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Gossip protocol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7487363-5661-4FE4-AE64-1549B5C9A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82C3DC1-F878-4EB7-9836-11666A8BE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084832"/>
            <a:ext cx="4341719" cy="4133088"/>
          </a:xfrm>
        </p:spPr>
        <p:txBody>
          <a:bodyPr>
            <a:no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Gossip </a:t>
            </a:r>
            <a:r>
              <a:rPr lang="it-IT" sz="2400" dirty="0" err="1">
                <a:solidFill>
                  <a:schemeClr val="bg1"/>
                </a:solidFill>
              </a:rPr>
              <a:t>is</a:t>
            </a:r>
            <a:r>
              <a:rPr lang="it-IT" sz="2400" dirty="0">
                <a:solidFill>
                  <a:schemeClr val="bg1"/>
                </a:solidFill>
              </a:rPr>
              <a:t> a broadcast </a:t>
            </a:r>
            <a:r>
              <a:rPr lang="it-IT" sz="2400" dirty="0" err="1">
                <a:solidFill>
                  <a:schemeClr val="bg1"/>
                </a:solidFill>
              </a:rPr>
              <a:t>protocol</a:t>
            </a:r>
            <a:r>
              <a:rPr lang="it-IT" sz="2400" dirty="0">
                <a:solidFill>
                  <a:schemeClr val="bg1"/>
                </a:solidFill>
              </a:rPr>
              <a:t> for </a:t>
            </a:r>
            <a:r>
              <a:rPr lang="it-IT" sz="2400" dirty="0" err="1">
                <a:solidFill>
                  <a:schemeClr val="bg1"/>
                </a:solidFill>
              </a:rPr>
              <a:t>disseminating</a:t>
            </a:r>
            <a:r>
              <a:rPr lang="it-IT" sz="2400" dirty="0">
                <a:solidFill>
                  <a:schemeClr val="bg1"/>
                </a:solidFill>
              </a:rPr>
              <a:t> data </a:t>
            </a:r>
            <a:r>
              <a:rPr lang="it-IT" sz="2400" dirty="0" err="1">
                <a:solidFill>
                  <a:schemeClr val="bg1"/>
                </a:solidFill>
              </a:rPr>
              <a:t>across</a:t>
            </a:r>
            <a:r>
              <a:rPr lang="it-IT" sz="2400" dirty="0">
                <a:solidFill>
                  <a:schemeClr val="bg1"/>
                </a:solidFill>
              </a:rPr>
              <a:t> the cluster</a:t>
            </a:r>
          </a:p>
          <a:p>
            <a:r>
              <a:rPr lang="it-IT" dirty="0" err="1">
                <a:solidFill>
                  <a:schemeClr val="bg1"/>
                </a:solidFill>
              </a:rPr>
              <a:t>Since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there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isn’t</a:t>
            </a:r>
            <a:r>
              <a:rPr lang="it-IT" dirty="0">
                <a:solidFill>
                  <a:schemeClr val="bg1"/>
                </a:solidFill>
              </a:rPr>
              <a:t> a </a:t>
            </a:r>
            <a:r>
              <a:rPr lang="it-IT" dirty="0" err="1">
                <a:solidFill>
                  <a:schemeClr val="bg1"/>
                </a:solidFill>
              </a:rPr>
              <a:t>central</a:t>
            </a:r>
            <a:r>
              <a:rPr lang="it-IT" dirty="0">
                <a:solidFill>
                  <a:schemeClr val="bg1"/>
                </a:solidFill>
              </a:rPr>
              <a:t> server, the </a:t>
            </a:r>
            <a:r>
              <a:rPr lang="it-IT" dirty="0" err="1">
                <a:solidFill>
                  <a:schemeClr val="bg1"/>
                </a:solidFill>
              </a:rPr>
              <a:t>peers</a:t>
            </a:r>
            <a:r>
              <a:rPr lang="it-IT" dirty="0">
                <a:solidFill>
                  <a:schemeClr val="bg1"/>
                </a:solidFill>
              </a:rPr>
              <a:t> spread information </a:t>
            </a:r>
            <a:r>
              <a:rPr lang="it-IT" dirty="0" err="1">
                <a:solidFill>
                  <a:schemeClr val="bg1"/>
                </a:solidFill>
              </a:rPr>
              <a:t>among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themselves</a:t>
            </a:r>
            <a:endParaRPr lang="it-IT" dirty="0">
              <a:solidFill>
                <a:schemeClr val="bg1"/>
              </a:solidFill>
            </a:endParaRPr>
          </a:p>
          <a:p>
            <a:pPr lvl="1"/>
            <a:r>
              <a:rPr lang="it-IT" sz="2000" dirty="0" err="1">
                <a:solidFill>
                  <a:schemeClr val="bg1"/>
                </a:solidFill>
              </a:rPr>
              <a:t>They</a:t>
            </a:r>
            <a:r>
              <a:rPr lang="it-IT" sz="2000" dirty="0">
                <a:solidFill>
                  <a:schemeClr val="bg1"/>
                </a:solidFill>
              </a:rPr>
              <a:t> </a:t>
            </a:r>
            <a:r>
              <a:rPr lang="it-IT" sz="2000" dirty="0" err="1">
                <a:solidFill>
                  <a:schemeClr val="bg1"/>
                </a:solidFill>
              </a:rPr>
              <a:t>automatically</a:t>
            </a:r>
            <a:r>
              <a:rPr lang="it-IT" sz="2000" dirty="0">
                <a:solidFill>
                  <a:schemeClr val="bg1"/>
                </a:solidFill>
              </a:rPr>
              <a:t> </a:t>
            </a:r>
            <a:r>
              <a:rPr lang="it-IT" sz="2000" dirty="0" err="1">
                <a:solidFill>
                  <a:schemeClr val="bg1"/>
                </a:solidFill>
              </a:rPr>
              <a:t>mantain</a:t>
            </a:r>
            <a:r>
              <a:rPr lang="it-IT" sz="2000" dirty="0">
                <a:solidFill>
                  <a:schemeClr val="bg1"/>
                </a:solidFill>
              </a:rPr>
              <a:t> </a:t>
            </a:r>
            <a:r>
              <a:rPr lang="it-IT" sz="2000" dirty="0" err="1">
                <a:solidFill>
                  <a:schemeClr val="bg1"/>
                </a:solidFill>
              </a:rPr>
              <a:t>only</a:t>
            </a:r>
            <a:r>
              <a:rPr lang="it-IT" sz="2000" dirty="0">
                <a:solidFill>
                  <a:schemeClr val="bg1"/>
                </a:solidFill>
              </a:rPr>
              <a:t> the last information</a:t>
            </a:r>
          </a:p>
          <a:p>
            <a:r>
              <a:rPr lang="it-IT" dirty="0">
                <a:solidFill>
                  <a:schemeClr val="bg1"/>
                </a:solidFill>
              </a:rPr>
              <a:t>At the end, the </a:t>
            </a:r>
            <a:r>
              <a:rPr lang="it-IT" dirty="0" err="1">
                <a:solidFill>
                  <a:schemeClr val="bg1"/>
                </a:solidFill>
              </a:rPr>
              <a:t>entire</a:t>
            </a:r>
            <a:r>
              <a:rPr lang="it-IT" dirty="0">
                <a:solidFill>
                  <a:schemeClr val="bg1"/>
                </a:solidFill>
              </a:rPr>
              <a:t> cluster know the information</a:t>
            </a:r>
          </a:p>
          <a:p>
            <a:r>
              <a:rPr lang="it-IT" dirty="0">
                <a:solidFill>
                  <a:schemeClr val="bg1"/>
                </a:solidFill>
              </a:rPr>
              <a:t>Gossip </a:t>
            </a:r>
            <a:r>
              <a:rPr lang="it-IT" dirty="0" err="1">
                <a:solidFill>
                  <a:schemeClr val="bg1"/>
                </a:solidFill>
              </a:rPr>
              <a:t>does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not</a:t>
            </a:r>
            <a:r>
              <a:rPr lang="it-IT" dirty="0">
                <a:solidFill>
                  <a:schemeClr val="bg1"/>
                </a:solidFill>
              </a:rPr>
              <a:t> cause a heavy </a:t>
            </a:r>
            <a:r>
              <a:rPr lang="it-IT" dirty="0" err="1">
                <a:solidFill>
                  <a:schemeClr val="bg1"/>
                </a:solidFill>
              </a:rPr>
              <a:t>amount</a:t>
            </a:r>
            <a:r>
              <a:rPr lang="it-IT" dirty="0">
                <a:solidFill>
                  <a:schemeClr val="bg1"/>
                </a:solidFill>
              </a:rPr>
              <a:t> of </a:t>
            </a:r>
            <a:r>
              <a:rPr lang="it-IT" dirty="0" err="1">
                <a:solidFill>
                  <a:schemeClr val="bg1"/>
                </a:solidFill>
              </a:rPr>
              <a:t>traffic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7F79C47-65F8-41C8-999A-8FA41C444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585216"/>
            <a:ext cx="5455921" cy="5442280"/>
          </a:xfrm>
          <a:prstGeom prst="rect">
            <a:avLst/>
          </a:prstGeom>
        </p:spPr>
      </p:pic>
      <p:sp>
        <p:nvSpPr>
          <p:cNvPr id="6" name="Ovale 5">
            <a:extLst>
              <a:ext uri="{FF2B5EF4-FFF2-40B4-BE49-F238E27FC236}">
                <a16:creationId xmlns:a16="http://schemas.microsoft.com/office/drawing/2014/main" id="{4219E687-0AAA-4819-8130-194EC8D93FD4}"/>
              </a:ext>
            </a:extLst>
          </p:cNvPr>
          <p:cNvSpPr/>
          <p:nvPr/>
        </p:nvSpPr>
        <p:spPr>
          <a:xfrm>
            <a:off x="6862439" y="1335024"/>
            <a:ext cx="923278" cy="92327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CC548CA-EAC3-4DA3-AC77-DE6A707A2F24}"/>
              </a:ext>
            </a:extLst>
          </p:cNvPr>
          <p:cNvSpPr/>
          <p:nvPr/>
        </p:nvSpPr>
        <p:spPr>
          <a:xfrm>
            <a:off x="8352656" y="5033113"/>
            <a:ext cx="923278" cy="92327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ADB0FEF7-809C-4047-B60D-BD6DD1812EFC}"/>
              </a:ext>
            </a:extLst>
          </p:cNvPr>
          <p:cNvSpPr/>
          <p:nvPr/>
        </p:nvSpPr>
        <p:spPr>
          <a:xfrm>
            <a:off x="6230549" y="2844717"/>
            <a:ext cx="923278" cy="92327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850163A8-9822-42D1-90AB-DC45BA0A250A}"/>
              </a:ext>
            </a:extLst>
          </p:cNvPr>
          <p:cNvSpPr/>
          <p:nvPr/>
        </p:nvSpPr>
        <p:spPr>
          <a:xfrm>
            <a:off x="6862439" y="4454239"/>
            <a:ext cx="923278" cy="92327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293DE91A-AF61-44C9-A98D-F6AC2BA093E6}"/>
              </a:ext>
            </a:extLst>
          </p:cNvPr>
          <p:cNvSpPr/>
          <p:nvPr/>
        </p:nvSpPr>
        <p:spPr>
          <a:xfrm>
            <a:off x="8362321" y="810522"/>
            <a:ext cx="923278" cy="92327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E0FD8D56-5616-4C14-B36E-ECBEF68D044C}"/>
              </a:ext>
            </a:extLst>
          </p:cNvPr>
          <p:cNvSpPr/>
          <p:nvPr/>
        </p:nvSpPr>
        <p:spPr>
          <a:xfrm>
            <a:off x="9816240" y="1335024"/>
            <a:ext cx="923278" cy="92327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E3B64067-AE1F-4B15-A39C-1B866D812ACC}"/>
              </a:ext>
            </a:extLst>
          </p:cNvPr>
          <p:cNvSpPr/>
          <p:nvPr/>
        </p:nvSpPr>
        <p:spPr>
          <a:xfrm>
            <a:off x="10497843" y="2853595"/>
            <a:ext cx="923278" cy="92327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089BFD62-BAF3-4287-A1D4-11D16280F6E5}"/>
              </a:ext>
            </a:extLst>
          </p:cNvPr>
          <p:cNvSpPr/>
          <p:nvPr/>
        </p:nvSpPr>
        <p:spPr>
          <a:xfrm>
            <a:off x="9842873" y="4434198"/>
            <a:ext cx="923278" cy="92327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7BF2BCA6-F7E2-4105-9060-FC1BFE4AF4EE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7650506" y="2123091"/>
            <a:ext cx="1173454" cy="2879891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78387DE-9894-4401-BDDB-5ED527597533}"/>
              </a:ext>
            </a:extLst>
          </p:cNvPr>
          <p:cNvCxnSpPr>
            <a:cxnSpLocks/>
            <a:stCxn id="9" idx="1"/>
            <a:endCxn id="11" idx="5"/>
          </p:cNvCxnSpPr>
          <p:nvPr/>
        </p:nvCxnSpPr>
        <p:spPr>
          <a:xfrm flipH="1" flipV="1">
            <a:off x="7018616" y="3632784"/>
            <a:ext cx="1469251" cy="153554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B7FFAD5D-1EEC-4807-84CA-C0E73EA494EE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7850496" y="1796663"/>
            <a:ext cx="196574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D27CFF25-D7DF-4E36-86B9-943C9B79B7B5}"/>
              </a:ext>
            </a:extLst>
          </p:cNvPr>
          <p:cNvCxnSpPr>
            <a:stCxn id="9" idx="7"/>
            <a:endCxn id="16" idx="2"/>
          </p:cNvCxnSpPr>
          <p:nvPr/>
        </p:nvCxnSpPr>
        <p:spPr>
          <a:xfrm flipV="1">
            <a:off x="9140723" y="3315234"/>
            <a:ext cx="1357120" cy="185309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0C21DE76-0800-4557-AEAB-41DACE12C593}"/>
              </a:ext>
            </a:extLst>
          </p:cNvPr>
          <p:cNvCxnSpPr>
            <a:cxnSpLocks/>
            <a:stCxn id="15" idx="4"/>
            <a:endCxn id="17" idx="1"/>
          </p:cNvCxnSpPr>
          <p:nvPr/>
        </p:nvCxnSpPr>
        <p:spPr>
          <a:xfrm flipH="1">
            <a:off x="9978084" y="2258302"/>
            <a:ext cx="299795" cy="231110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2BD480FC-E78F-4DEC-AF65-9D62E0557911}"/>
              </a:ext>
            </a:extLst>
          </p:cNvPr>
          <p:cNvCxnSpPr>
            <a:cxnSpLocks/>
            <a:stCxn id="6" idx="4"/>
            <a:endCxn id="13" idx="0"/>
          </p:cNvCxnSpPr>
          <p:nvPr/>
        </p:nvCxnSpPr>
        <p:spPr>
          <a:xfrm>
            <a:off x="7324078" y="2258302"/>
            <a:ext cx="0" cy="2195937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C0956CD6-FBF2-4FEE-80A4-ACAD6AD3A290}"/>
              </a:ext>
            </a:extLst>
          </p:cNvPr>
          <p:cNvCxnSpPr>
            <a:cxnSpLocks/>
            <a:stCxn id="11" idx="7"/>
            <a:endCxn id="14" idx="3"/>
          </p:cNvCxnSpPr>
          <p:nvPr/>
        </p:nvCxnSpPr>
        <p:spPr>
          <a:xfrm flipV="1">
            <a:off x="7018616" y="1598589"/>
            <a:ext cx="1478916" cy="1381339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5384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69250C-3DD8-435A-B2B7-B06BE4469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CQL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452F0C2-AF2E-4301-A769-36C1C8771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816" y="2072935"/>
            <a:ext cx="7473537" cy="4023360"/>
          </a:xfrm>
        </p:spPr>
        <p:txBody>
          <a:bodyPr/>
          <a:lstStyle/>
          <a:p>
            <a:r>
              <a:rPr lang="it-IT" dirty="0"/>
              <a:t>CQL </a:t>
            </a:r>
            <a:r>
              <a:rPr lang="it-IT" dirty="0" err="1"/>
              <a:t>is</a:t>
            </a:r>
            <a:r>
              <a:rPr lang="it-IT" dirty="0"/>
              <a:t> the Cassandra Query Language</a:t>
            </a:r>
          </a:p>
          <a:p>
            <a:pPr lvl="1"/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to SQL</a:t>
            </a:r>
          </a:p>
          <a:p>
            <a:r>
              <a:rPr lang="it-IT" dirty="0" err="1"/>
              <a:t>Keyspaces</a:t>
            </a:r>
            <a:r>
              <a:rPr lang="it-IT" dirty="0"/>
              <a:t> are </a:t>
            </a:r>
            <a:r>
              <a:rPr lang="it-IT" dirty="0" err="1"/>
              <a:t>similar</a:t>
            </a:r>
            <a:r>
              <a:rPr lang="it-IT" dirty="0"/>
              <a:t> to SQL </a:t>
            </a:r>
            <a:r>
              <a:rPr lang="it-IT" dirty="0" err="1"/>
              <a:t>schemas</a:t>
            </a:r>
            <a:r>
              <a:rPr lang="it-IT" dirty="0"/>
              <a:t> and </a:t>
            </a:r>
            <a:r>
              <a:rPr lang="it-IT" dirty="0" err="1"/>
              <a:t>they</a:t>
            </a:r>
            <a:r>
              <a:rPr lang="it-IT" dirty="0"/>
              <a:t> serve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namespaces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it-IT" dirty="0" err="1"/>
              <a:t>tables</a:t>
            </a:r>
            <a:endParaRPr lang="it-IT" dirty="0"/>
          </a:p>
          <a:p>
            <a:pPr lvl="1"/>
            <a:r>
              <a:rPr lang="it-IT" dirty="0" err="1"/>
              <a:t>Specifies</a:t>
            </a:r>
            <a:r>
              <a:rPr lang="it-IT" dirty="0"/>
              <a:t> the </a:t>
            </a:r>
            <a:r>
              <a:rPr lang="it-IT" dirty="0" err="1"/>
              <a:t>replication</a:t>
            </a:r>
            <a:r>
              <a:rPr lang="it-IT" dirty="0"/>
              <a:t> </a:t>
            </a:r>
            <a:r>
              <a:rPr lang="it-IT" dirty="0" err="1"/>
              <a:t>factor</a:t>
            </a:r>
            <a:endParaRPr lang="it-IT" dirty="0"/>
          </a:p>
          <a:p>
            <a:pPr lvl="1"/>
            <a:r>
              <a:rPr lang="it-IT" dirty="0"/>
              <a:t>USE </a:t>
            </a:r>
            <a:r>
              <a:rPr lang="it-IT" dirty="0" err="1"/>
              <a:t>command</a:t>
            </a:r>
            <a:r>
              <a:rPr lang="it-IT" dirty="0"/>
              <a:t> to switch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keyspaces</a:t>
            </a:r>
            <a:endParaRPr lang="it-IT" dirty="0"/>
          </a:p>
          <a:p>
            <a:r>
              <a:rPr lang="it-IT" dirty="0"/>
              <a:t>The </a:t>
            </a:r>
            <a:r>
              <a:rPr lang="it-IT" dirty="0" err="1"/>
              <a:t>rest</a:t>
            </a:r>
            <a:r>
              <a:rPr lang="it-IT" dirty="0"/>
              <a:t> of the </a:t>
            </a:r>
            <a:r>
              <a:rPr lang="it-IT" dirty="0" err="1"/>
              <a:t>commands</a:t>
            </a:r>
            <a:r>
              <a:rPr lang="it-IT" dirty="0"/>
              <a:t> are </a:t>
            </a:r>
            <a:r>
              <a:rPr lang="it-IT" dirty="0" err="1"/>
              <a:t>pretty</a:t>
            </a:r>
            <a:r>
              <a:rPr lang="it-IT" dirty="0"/>
              <a:t> </a:t>
            </a:r>
            <a:r>
              <a:rPr lang="it-IT" dirty="0" err="1"/>
              <a:t>straight-forward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coming from SQL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7DAC14A-A89C-4564-B3F1-C3069F28F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5353" y="2270693"/>
            <a:ext cx="3052549" cy="1393303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F266133B-464D-4E7D-A5A7-4CE1AD2B9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4331" y="3572551"/>
            <a:ext cx="1880697" cy="50110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BD97EB59-CE5D-4389-A5B5-5A49A4DB23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4926" y="4965854"/>
            <a:ext cx="2598647" cy="163892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93C30720-18CD-421F-93D4-1B91CD6ED6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4745" y="5939778"/>
            <a:ext cx="5196092" cy="559321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0960D974-C6E1-4E0E-B313-5C754E79F3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3889" y="4965854"/>
            <a:ext cx="3299297" cy="69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9975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018901-6B11-41AD-B4E4-DF010F986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Primary</a:t>
            </a:r>
            <a:r>
              <a:rPr lang="it-IT" dirty="0"/>
              <a:t> key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358E910-A9B5-4F91-A8E5-D856FC19F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56391"/>
            <a:ext cx="9720073" cy="4352969"/>
          </a:xfrm>
        </p:spPr>
        <p:txBody>
          <a:bodyPr/>
          <a:lstStyle/>
          <a:p>
            <a:r>
              <a:rPr lang="it-IT" dirty="0" err="1"/>
              <a:t>Primary</a:t>
            </a:r>
            <a:r>
              <a:rPr lang="it-IT" dirty="0"/>
              <a:t> keys are </a:t>
            </a:r>
            <a:r>
              <a:rPr lang="it-IT" dirty="0" err="1"/>
              <a:t>important</a:t>
            </a:r>
            <a:r>
              <a:rPr lang="it-IT" dirty="0"/>
              <a:t> in </a:t>
            </a:r>
            <a:r>
              <a:rPr lang="it-IT" dirty="0" err="1"/>
              <a:t>relational</a:t>
            </a:r>
            <a:r>
              <a:rPr lang="it-IT" dirty="0"/>
              <a:t> databases</a:t>
            </a:r>
          </a:p>
          <a:p>
            <a:pPr algn="ctr"/>
            <a:r>
              <a:rPr lang="it-IT" sz="2400" b="1" dirty="0" err="1">
                <a:solidFill>
                  <a:schemeClr val="tx2"/>
                </a:solidFill>
              </a:rPr>
              <a:t>But</a:t>
            </a:r>
            <a:r>
              <a:rPr lang="it-IT" sz="2400" b="1" dirty="0">
                <a:solidFill>
                  <a:schemeClr val="tx2"/>
                </a:solidFill>
              </a:rPr>
              <a:t> in Cassandra </a:t>
            </a:r>
            <a:r>
              <a:rPr lang="it-IT" sz="2400" b="1" dirty="0" err="1">
                <a:solidFill>
                  <a:schemeClr val="tx2"/>
                </a:solidFill>
              </a:rPr>
              <a:t>they</a:t>
            </a:r>
            <a:r>
              <a:rPr lang="it-IT" sz="2400" b="1" dirty="0">
                <a:solidFill>
                  <a:schemeClr val="tx2"/>
                </a:solidFill>
              </a:rPr>
              <a:t> are the </a:t>
            </a:r>
            <a:r>
              <a:rPr lang="it-IT" sz="2400" b="1" dirty="0" err="1">
                <a:solidFill>
                  <a:schemeClr val="tx2"/>
                </a:solidFill>
              </a:rPr>
              <a:t>most</a:t>
            </a:r>
            <a:r>
              <a:rPr lang="it-IT" sz="2400" b="1" dirty="0">
                <a:solidFill>
                  <a:schemeClr val="tx2"/>
                </a:solidFill>
              </a:rPr>
              <a:t> </a:t>
            </a:r>
            <a:r>
              <a:rPr lang="it-IT" sz="2400" b="1" dirty="0" err="1">
                <a:solidFill>
                  <a:schemeClr val="tx2"/>
                </a:solidFill>
              </a:rPr>
              <a:t>important</a:t>
            </a:r>
            <a:r>
              <a:rPr lang="it-IT" sz="2400" b="1" dirty="0">
                <a:solidFill>
                  <a:schemeClr val="tx2"/>
                </a:solidFill>
              </a:rPr>
              <a:t> part of a data model</a:t>
            </a:r>
          </a:p>
          <a:p>
            <a:pPr marL="0" indent="0">
              <a:buNone/>
            </a:pPr>
            <a:r>
              <a:rPr lang="it-IT" dirty="0"/>
              <a:t> In Cassandra, a </a:t>
            </a:r>
            <a:r>
              <a:rPr lang="it-IT" dirty="0" err="1"/>
              <a:t>Primary</a:t>
            </a:r>
            <a:r>
              <a:rPr lang="it-IT" dirty="0"/>
              <a:t> key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composed</a:t>
            </a:r>
            <a:r>
              <a:rPr lang="it-IT" dirty="0"/>
              <a:t> of: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dirty="0"/>
              <a:t> </a:t>
            </a:r>
            <a:r>
              <a:rPr lang="it-IT" dirty="0" err="1">
                <a:solidFill>
                  <a:schemeClr val="tx2"/>
                </a:solidFill>
              </a:rPr>
              <a:t>Partition</a:t>
            </a:r>
            <a:r>
              <a:rPr lang="it-IT" dirty="0">
                <a:solidFill>
                  <a:schemeClr val="tx2"/>
                </a:solidFill>
              </a:rPr>
              <a:t> key(s) </a:t>
            </a:r>
            <a:r>
              <a:rPr lang="it-IT" dirty="0"/>
              <a:t>– </a:t>
            </a:r>
            <a:r>
              <a:rPr lang="it-IT" dirty="0" err="1"/>
              <a:t>Tells</a:t>
            </a:r>
            <a:r>
              <a:rPr lang="it-IT" dirty="0"/>
              <a:t> the system in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record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dirty="0"/>
              <a:t> </a:t>
            </a:r>
            <a:r>
              <a:rPr lang="it-IT" dirty="0">
                <a:solidFill>
                  <a:schemeClr val="tx2"/>
                </a:solidFill>
              </a:rPr>
              <a:t>Clustering key(s) </a:t>
            </a:r>
            <a:r>
              <a:rPr lang="it-IT" dirty="0"/>
              <a:t>– </a:t>
            </a:r>
            <a:r>
              <a:rPr lang="it-IT" dirty="0" err="1"/>
              <a:t>Tells</a:t>
            </a:r>
            <a:r>
              <a:rPr lang="it-IT" dirty="0"/>
              <a:t> </a:t>
            </a:r>
            <a:r>
              <a:rPr lang="it-IT" dirty="0" err="1"/>
              <a:t>how</a:t>
            </a:r>
            <a:r>
              <a:rPr lang="it-IT" dirty="0"/>
              <a:t> to </a:t>
            </a:r>
            <a:r>
              <a:rPr lang="it-IT" dirty="0" err="1"/>
              <a:t>order</a:t>
            </a:r>
            <a:r>
              <a:rPr lang="it-IT" dirty="0"/>
              <a:t> the data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in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partition</a:t>
            </a:r>
            <a:endParaRPr lang="it-IT" dirty="0"/>
          </a:p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1EA6B9C-3CA8-4285-AC8B-4082359BD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921" y="4401425"/>
            <a:ext cx="3272801" cy="37174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1C33F48-16C8-42EC-9D2A-D000A05FF78C}"/>
              </a:ext>
            </a:extLst>
          </p:cNvPr>
          <p:cNvSpPr txBox="1"/>
          <p:nvPr/>
        </p:nvSpPr>
        <p:spPr>
          <a:xfrm>
            <a:off x="1024128" y="4885582"/>
            <a:ext cx="1023575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The first </a:t>
            </a:r>
            <a:r>
              <a:rPr lang="it-IT" sz="2200" dirty="0" err="1"/>
              <a:t>parentheses</a:t>
            </a:r>
            <a:r>
              <a:rPr lang="it-IT" sz="2200" dirty="0"/>
              <a:t> </a:t>
            </a:r>
            <a:r>
              <a:rPr lang="it-IT" sz="2200" dirty="0" err="1"/>
              <a:t>contain</a:t>
            </a:r>
            <a:r>
              <a:rPr lang="it-IT" sz="2200" dirty="0"/>
              <a:t> the </a:t>
            </a:r>
            <a:r>
              <a:rPr lang="it-IT" sz="2200" dirty="0" err="1">
                <a:solidFill>
                  <a:schemeClr val="tx2"/>
                </a:solidFill>
              </a:rPr>
              <a:t>Partition</a:t>
            </a:r>
            <a:r>
              <a:rPr lang="it-IT" sz="2200" dirty="0">
                <a:solidFill>
                  <a:schemeClr val="tx2"/>
                </a:solidFill>
              </a:rPr>
              <a:t> key</a:t>
            </a:r>
            <a:r>
              <a:rPr lang="it-IT" sz="2200" dirty="0"/>
              <a:t>(s)</a:t>
            </a:r>
          </a:p>
          <a:p>
            <a:endParaRPr lang="it-IT" sz="1400" dirty="0"/>
          </a:p>
          <a:p>
            <a:r>
              <a:rPr lang="it-IT" sz="2200" dirty="0" err="1"/>
              <a:t>Outside</a:t>
            </a:r>
            <a:r>
              <a:rPr lang="it-IT" sz="2200" dirty="0"/>
              <a:t> the </a:t>
            </a:r>
            <a:r>
              <a:rPr lang="it-IT" sz="2200" dirty="0" err="1"/>
              <a:t>parentheses</a:t>
            </a:r>
            <a:r>
              <a:rPr lang="it-IT" sz="2200" dirty="0"/>
              <a:t> </a:t>
            </a:r>
            <a:r>
              <a:rPr lang="it-IT" sz="2200" dirty="0" err="1"/>
              <a:t>there</a:t>
            </a:r>
            <a:r>
              <a:rPr lang="it-IT" sz="2200" dirty="0"/>
              <a:t> are the </a:t>
            </a:r>
            <a:r>
              <a:rPr lang="it-IT" sz="2200" dirty="0">
                <a:solidFill>
                  <a:schemeClr val="tx2"/>
                </a:solidFill>
              </a:rPr>
              <a:t>Clustering keys</a:t>
            </a:r>
            <a:r>
              <a:rPr lang="it-IT" sz="2200" dirty="0"/>
              <a:t>: the </a:t>
            </a:r>
            <a:r>
              <a:rPr lang="it-IT" sz="2200" dirty="0" err="1"/>
              <a:t>order</a:t>
            </a:r>
            <a:r>
              <a:rPr lang="it-IT" sz="2200" dirty="0"/>
              <a:t> </a:t>
            </a:r>
            <a:r>
              <a:rPr lang="it-IT" sz="2200" dirty="0" err="1"/>
              <a:t>is</a:t>
            </a:r>
            <a:r>
              <a:rPr lang="it-IT" sz="2200" dirty="0"/>
              <a:t> </a:t>
            </a:r>
            <a:r>
              <a:rPr lang="it-IT" sz="2200" dirty="0" err="1"/>
              <a:t>important</a:t>
            </a:r>
            <a:r>
              <a:rPr lang="it-IT" sz="2200" dirty="0"/>
              <a:t> </a:t>
            </a:r>
            <a:r>
              <a:rPr lang="it-IT" sz="2200" dirty="0" err="1"/>
              <a:t>since</a:t>
            </a:r>
            <a:r>
              <a:rPr lang="it-IT" sz="2200" dirty="0"/>
              <a:t> in case of </a:t>
            </a:r>
            <a:r>
              <a:rPr lang="it-IT" sz="2200" dirty="0" err="1"/>
              <a:t>equal</a:t>
            </a:r>
            <a:r>
              <a:rPr lang="it-IT" sz="2200" dirty="0"/>
              <a:t> </a:t>
            </a:r>
            <a:r>
              <a:rPr lang="it-IT" sz="2200" dirty="0" err="1"/>
              <a:t>values</a:t>
            </a:r>
            <a:r>
              <a:rPr lang="it-IT" sz="2200" dirty="0"/>
              <a:t> in the first clustering key the </a:t>
            </a:r>
            <a:r>
              <a:rPr lang="it-IT" sz="2200" dirty="0" err="1"/>
              <a:t>records</a:t>
            </a:r>
            <a:r>
              <a:rPr lang="it-IT" sz="2200" dirty="0"/>
              <a:t> are </a:t>
            </a:r>
            <a:r>
              <a:rPr lang="it-IT" sz="2200" dirty="0" err="1"/>
              <a:t>ordered</a:t>
            </a:r>
            <a:r>
              <a:rPr lang="it-IT" sz="2200" dirty="0"/>
              <a:t> </a:t>
            </a:r>
            <a:r>
              <a:rPr lang="it-IT" sz="2200" dirty="0" err="1"/>
              <a:t>using</a:t>
            </a:r>
            <a:r>
              <a:rPr lang="it-IT" sz="2200" dirty="0"/>
              <a:t> the second clustering key and so on (</a:t>
            </a:r>
            <a:r>
              <a:rPr lang="it-IT" sz="2200" dirty="0" err="1"/>
              <a:t>if</a:t>
            </a:r>
            <a:r>
              <a:rPr lang="it-IT" sz="2200" dirty="0"/>
              <a:t> </a:t>
            </a:r>
            <a:r>
              <a:rPr lang="it-IT" sz="2200" dirty="0" err="1"/>
              <a:t>they</a:t>
            </a:r>
            <a:r>
              <a:rPr lang="it-IT" sz="2200" dirty="0"/>
              <a:t> </a:t>
            </a:r>
            <a:r>
              <a:rPr lang="it-IT" sz="2200" dirty="0" err="1"/>
              <a:t>exist</a:t>
            </a:r>
            <a:r>
              <a:rPr lang="it-IT" sz="2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55212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20808425-E4AA-4707-927B-8D3719C52F8E}"/>
              </a:ext>
            </a:extLst>
          </p:cNvPr>
          <p:cNvSpPr/>
          <p:nvPr/>
        </p:nvSpPr>
        <p:spPr>
          <a:xfrm>
            <a:off x="8750595" y="0"/>
            <a:ext cx="3441406" cy="71663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9AD529C-223E-4B39-B44C-9CA7E0040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89519"/>
            <a:ext cx="9720072" cy="1499616"/>
          </a:xfrm>
        </p:spPr>
        <p:txBody>
          <a:bodyPr/>
          <a:lstStyle/>
          <a:p>
            <a:r>
              <a:rPr lang="it-IT" dirty="0" err="1"/>
              <a:t>Partitions</a:t>
            </a:r>
            <a:r>
              <a:rPr lang="it-IT" dirty="0"/>
              <a:t> and </a:t>
            </a:r>
            <a:r>
              <a:rPr lang="it-IT" dirty="0" err="1"/>
              <a:t>partition</a:t>
            </a:r>
            <a:r>
              <a:rPr lang="it-IT" dirty="0"/>
              <a:t> keys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028D9FE-374D-4F49-8D8B-029E5A33C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484" y="2083985"/>
            <a:ext cx="7921255" cy="4816548"/>
          </a:xfrm>
        </p:spPr>
        <p:txBody>
          <a:bodyPr>
            <a:normAutofit/>
          </a:bodyPr>
          <a:lstStyle/>
          <a:p>
            <a:r>
              <a:rPr lang="it-IT" dirty="0"/>
              <a:t>A Cassandra </a:t>
            </a:r>
            <a:r>
              <a:rPr lang="it-IT" dirty="0" err="1"/>
              <a:t>table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to a </a:t>
            </a:r>
            <a:r>
              <a:rPr lang="it-IT" dirty="0" err="1"/>
              <a:t>relational</a:t>
            </a:r>
            <a:r>
              <a:rPr lang="it-IT" dirty="0"/>
              <a:t> DB </a:t>
            </a:r>
            <a:r>
              <a:rPr lang="it-IT" dirty="0" err="1"/>
              <a:t>table</a:t>
            </a:r>
            <a:endParaRPr lang="it-IT" dirty="0"/>
          </a:p>
          <a:p>
            <a:r>
              <a:rPr lang="it-IT" dirty="0" err="1"/>
              <a:t>Notice</a:t>
            </a:r>
            <a:r>
              <a:rPr lang="it-IT" dirty="0"/>
              <a:t> the </a:t>
            </a:r>
            <a:r>
              <a:rPr lang="it-IT" dirty="0" err="1"/>
              <a:t>Primary</a:t>
            </a:r>
            <a:r>
              <a:rPr lang="it-IT" dirty="0"/>
              <a:t> key: in Cassandra we </a:t>
            </a:r>
            <a:r>
              <a:rPr lang="it-IT" dirty="0" err="1"/>
              <a:t>want</a:t>
            </a:r>
            <a:r>
              <a:rPr lang="it-IT" dirty="0"/>
              <a:t> to </a:t>
            </a:r>
            <a:r>
              <a:rPr lang="it-IT" dirty="0" err="1"/>
              <a:t>have</a:t>
            </a:r>
            <a:r>
              <a:rPr lang="it-IT" dirty="0"/>
              <a:t> fast </a:t>
            </a:r>
            <a:r>
              <a:rPr lang="it-IT" dirty="0" err="1"/>
              <a:t>reads</a:t>
            </a:r>
            <a:r>
              <a:rPr lang="it-IT" dirty="0"/>
              <a:t> and </a:t>
            </a:r>
            <a:r>
              <a:rPr lang="it-IT" dirty="0" err="1"/>
              <a:t>writes</a:t>
            </a:r>
            <a:r>
              <a:rPr lang="it-IT" dirty="0"/>
              <a:t>, and to do so we introduce </a:t>
            </a:r>
            <a:r>
              <a:rPr lang="it-IT" b="1" dirty="0" err="1">
                <a:solidFill>
                  <a:schemeClr val="tx2"/>
                </a:solidFill>
              </a:rPr>
              <a:t>Partition</a:t>
            </a:r>
            <a:r>
              <a:rPr lang="it-IT" b="1" dirty="0">
                <a:solidFill>
                  <a:schemeClr val="tx2"/>
                </a:solidFill>
              </a:rPr>
              <a:t> keys</a:t>
            </a:r>
          </a:p>
          <a:p>
            <a:pPr algn="ctr"/>
            <a:r>
              <a:rPr lang="it-IT" sz="2800" dirty="0">
                <a:solidFill>
                  <a:schemeClr val="tx2"/>
                </a:solidFill>
              </a:rPr>
              <a:t>A </a:t>
            </a:r>
            <a:r>
              <a:rPr lang="it-IT" sz="2800" b="1" dirty="0" err="1">
                <a:solidFill>
                  <a:schemeClr val="tx2"/>
                </a:solidFill>
              </a:rPr>
              <a:t>partition</a:t>
            </a:r>
            <a:r>
              <a:rPr lang="it-IT" sz="2800" b="1" dirty="0">
                <a:solidFill>
                  <a:schemeClr val="tx2"/>
                </a:solidFill>
              </a:rPr>
              <a:t> key </a:t>
            </a:r>
            <a:r>
              <a:rPr lang="it-IT" sz="2800" dirty="0">
                <a:solidFill>
                  <a:schemeClr val="tx2"/>
                </a:solidFill>
              </a:rPr>
              <a:t>works </a:t>
            </a:r>
            <a:r>
              <a:rPr lang="it-IT" sz="2800" dirty="0" err="1">
                <a:solidFill>
                  <a:schemeClr val="tx2"/>
                </a:solidFill>
              </a:rPr>
              <a:t>as</a:t>
            </a:r>
            <a:r>
              <a:rPr lang="it-IT" sz="2800" dirty="0">
                <a:solidFill>
                  <a:schemeClr val="tx2"/>
                </a:solidFill>
              </a:rPr>
              <a:t> a </a:t>
            </a:r>
            <a:r>
              <a:rPr lang="it-IT" sz="2800" dirty="0" err="1">
                <a:solidFill>
                  <a:schemeClr val="tx2"/>
                </a:solidFill>
              </a:rPr>
              <a:t>primary</a:t>
            </a:r>
            <a:r>
              <a:rPr lang="it-IT" sz="2800" dirty="0">
                <a:solidFill>
                  <a:schemeClr val="tx2"/>
                </a:solidFill>
              </a:rPr>
              <a:t> key </a:t>
            </a:r>
            <a:r>
              <a:rPr lang="it-IT" sz="2800" dirty="0" err="1">
                <a:solidFill>
                  <a:schemeClr val="tx2"/>
                </a:solidFill>
              </a:rPr>
              <a:t>but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also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tells</a:t>
            </a:r>
            <a:r>
              <a:rPr lang="it-IT" sz="2800" dirty="0">
                <a:solidFill>
                  <a:schemeClr val="tx2"/>
                </a:solidFill>
              </a:rPr>
              <a:t> the system </a:t>
            </a:r>
            <a:r>
              <a:rPr lang="it-IT" sz="2800" dirty="0" err="1">
                <a:solidFill>
                  <a:schemeClr val="tx2"/>
                </a:solidFill>
              </a:rPr>
              <a:t>how</a:t>
            </a:r>
            <a:r>
              <a:rPr lang="it-IT" sz="2800" dirty="0">
                <a:solidFill>
                  <a:schemeClr val="tx2"/>
                </a:solidFill>
              </a:rPr>
              <a:t> to group the data </a:t>
            </a:r>
            <a:r>
              <a:rPr lang="it-IT" sz="2800" dirty="0" err="1">
                <a:solidFill>
                  <a:schemeClr val="tx2"/>
                </a:solidFill>
              </a:rPr>
              <a:t>together</a:t>
            </a:r>
            <a:r>
              <a:rPr lang="it-IT" sz="2800" dirty="0">
                <a:solidFill>
                  <a:schemeClr val="tx2"/>
                </a:solidFill>
              </a:rPr>
              <a:t>.</a:t>
            </a:r>
          </a:p>
          <a:p>
            <a:pPr algn="ctr"/>
            <a:r>
              <a:rPr lang="it-IT" sz="1000" dirty="0">
                <a:solidFill>
                  <a:schemeClr val="tx2"/>
                </a:solidFill>
              </a:rPr>
              <a:t> </a:t>
            </a:r>
            <a:br>
              <a:rPr lang="it-IT" sz="2800" dirty="0">
                <a:solidFill>
                  <a:schemeClr val="tx2"/>
                </a:solidFill>
              </a:rPr>
            </a:br>
            <a:r>
              <a:rPr lang="it-IT" sz="2800" dirty="0" err="1">
                <a:solidFill>
                  <a:schemeClr val="tx2"/>
                </a:solidFill>
              </a:rPr>
              <a:t>Partitioning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correctly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is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crucial</a:t>
            </a:r>
            <a:r>
              <a:rPr lang="it-IT" sz="2800" dirty="0">
                <a:solidFill>
                  <a:schemeClr val="tx2"/>
                </a:solidFill>
              </a:rPr>
              <a:t>: Cassandra </a:t>
            </a:r>
            <a:r>
              <a:rPr lang="it-IT" sz="2800" dirty="0" err="1">
                <a:solidFill>
                  <a:schemeClr val="tx2"/>
                </a:solidFill>
              </a:rPr>
              <a:t>knows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b="1" dirty="0" err="1">
                <a:solidFill>
                  <a:schemeClr val="tx2"/>
                </a:solidFill>
              </a:rPr>
              <a:t>exactly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where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is</a:t>
            </a:r>
            <a:r>
              <a:rPr lang="it-IT" sz="2800" dirty="0">
                <a:solidFill>
                  <a:schemeClr val="tx2"/>
                </a:solidFill>
              </a:rPr>
              <a:t> the </a:t>
            </a:r>
            <a:r>
              <a:rPr lang="it-IT" sz="2800" dirty="0" err="1">
                <a:solidFill>
                  <a:schemeClr val="tx2"/>
                </a:solidFill>
              </a:rPr>
              <a:t>partitioned</a:t>
            </a:r>
            <a:r>
              <a:rPr lang="it-IT" sz="2800" dirty="0">
                <a:solidFill>
                  <a:schemeClr val="tx2"/>
                </a:solidFill>
              </a:rPr>
              <a:t> data</a:t>
            </a:r>
          </a:p>
          <a:p>
            <a:pPr marL="0" indent="0">
              <a:buNone/>
            </a:pPr>
            <a:r>
              <a:rPr lang="it-IT" dirty="0"/>
              <a:t>Cassandra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application-oriented</a:t>
            </a:r>
            <a:r>
              <a:rPr lang="it-IT" dirty="0"/>
              <a:t>: to take </a:t>
            </a:r>
            <a:r>
              <a:rPr lang="it-IT" dirty="0" err="1"/>
              <a:t>advantages</a:t>
            </a:r>
            <a:r>
              <a:rPr lang="it-IT" dirty="0"/>
              <a:t> of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grouping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necessary</a:t>
            </a:r>
            <a:r>
              <a:rPr lang="it-IT" dirty="0"/>
              <a:t> to </a:t>
            </a:r>
            <a:r>
              <a:rPr lang="it-IT" dirty="0" err="1"/>
              <a:t>change</a:t>
            </a:r>
            <a:r>
              <a:rPr lang="it-IT" dirty="0"/>
              <a:t> the data model</a:t>
            </a:r>
          </a:p>
          <a:p>
            <a:pPr marL="0" indent="0">
              <a:buNone/>
            </a:pPr>
            <a:r>
              <a:rPr lang="it-IT" dirty="0" err="1"/>
              <a:t>Partitioning</a:t>
            </a:r>
            <a:r>
              <a:rPr lang="it-IT" dirty="0"/>
              <a:t> by </a:t>
            </a:r>
            <a:r>
              <a:rPr lang="it-IT" dirty="0" err="1"/>
              <a:t>user_id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useless</a:t>
            </a:r>
            <a:r>
              <a:rPr lang="it-IT" dirty="0"/>
              <a:t> </a:t>
            </a:r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an unique field</a:t>
            </a:r>
          </a:p>
          <a:p>
            <a:endParaRPr lang="it-IT" sz="2000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B7BFB4E-DC6C-4617-9D4B-E98DB20AA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2142" y="1335024"/>
            <a:ext cx="3033749" cy="1333949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7CD71DD-E719-4A3A-BD15-F77AB582AF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659" y="2988821"/>
            <a:ext cx="2630714" cy="268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176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F73E21A-E0BB-47E2-B73B-7B170203F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BCA1188-55E9-4371-A501-807CEC969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Partitions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7487363-5661-4FE4-AE64-1549B5C9A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A1A15B-21B6-48E2-8499-83BF79E38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3202" y="1169581"/>
            <a:ext cx="6335158" cy="55182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400" dirty="0"/>
              <a:t>In </a:t>
            </a:r>
            <a:r>
              <a:rPr lang="it-IT" sz="2400" dirty="0" err="1"/>
              <a:t>this</a:t>
            </a:r>
            <a:r>
              <a:rPr lang="it-IT" sz="2400" dirty="0"/>
              <a:t> </a:t>
            </a:r>
            <a:r>
              <a:rPr lang="it-IT" sz="2400" dirty="0" err="1"/>
              <a:t>example</a:t>
            </a:r>
            <a:r>
              <a:rPr lang="it-IT" sz="2400" dirty="0"/>
              <a:t>, we </a:t>
            </a:r>
            <a:r>
              <a:rPr lang="it-IT" sz="2400" dirty="0" err="1"/>
              <a:t>want</a:t>
            </a:r>
            <a:r>
              <a:rPr lang="it-IT" sz="2400" dirty="0"/>
              <a:t> to </a:t>
            </a:r>
            <a:r>
              <a:rPr lang="it-IT" sz="2400" dirty="0" err="1"/>
              <a:t>partition</a:t>
            </a:r>
            <a:r>
              <a:rPr lang="it-IT" sz="2400" dirty="0"/>
              <a:t> by the State field</a:t>
            </a:r>
          </a:p>
          <a:p>
            <a:pPr marL="0" indent="0">
              <a:buNone/>
            </a:pPr>
            <a:r>
              <a:rPr lang="it-IT" sz="2400" dirty="0"/>
              <a:t>The query </a:t>
            </a:r>
            <a:r>
              <a:rPr lang="it-IT" sz="2400" dirty="0" err="1"/>
              <a:t>needs</a:t>
            </a:r>
            <a:r>
              <a:rPr lang="it-IT" sz="2400" dirty="0"/>
              <a:t> to </a:t>
            </a:r>
            <a:r>
              <a:rPr lang="it-IT" sz="2400" dirty="0" err="1"/>
              <a:t>have</a:t>
            </a:r>
            <a:r>
              <a:rPr lang="it-IT" sz="2400" dirty="0"/>
              <a:t> the State </a:t>
            </a:r>
            <a:r>
              <a:rPr lang="it-IT" sz="2400" dirty="0" err="1"/>
              <a:t>as</a:t>
            </a:r>
            <a:r>
              <a:rPr lang="it-IT" sz="2400" dirty="0"/>
              <a:t> the </a:t>
            </a:r>
            <a:r>
              <a:rPr lang="it-IT" sz="2400" dirty="0" err="1"/>
              <a:t>logical</a:t>
            </a:r>
            <a:r>
              <a:rPr lang="it-IT" sz="2400" dirty="0"/>
              <a:t> </a:t>
            </a:r>
            <a:r>
              <a:rPr lang="it-IT" sz="2400" dirty="0" err="1"/>
              <a:t>grouping</a:t>
            </a:r>
            <a:r>
              <a:rPr lang="it-IT" sz="2400" dirty="0"/>
              <a:t>. </a:t>
            </a:r>
          </a:p>
          <a:p>
            <a:pPr marL="0" indent="0">
              <a:buNone/>
            </a:pPr>
            <a:endParaRPr lang="it-IT" sz="1100" dirty="0"/>
          </a:p>
          <a:p>
            <a:pPr marL="0" indent="0" algn="ctr">
              <a:buNone/>
            </a:pPr>
            <a:r>
              <a:rPr lang="it-IT" sz="2800" dirty="0">
                <a:solidFill>
                  <a:schemeClr val="tx2"/>
                </a:solidFill>
              </a:rPr>
              <a:t>The </a:t>
            </a:r>
            <a:r>
              <a:rPr lang="it-IT" sz="2800" dirty="0" err="1">
                <a:solidFill>
                  <a:schemeClr val="tx2"/>
                </a:solidFill>
              </a:rPr>
              <a:t>partition</a:t>
            </a:r>
            <a:r>
              <a:rPr lang="it-IT" sz="2800" dirty="0">
                <a:solidFill>
                  <a:schemeClr val="tx2"/>
                </a:solidFill>
              </a:rPr>
              <a:t> key </a:t>
            </a:r>
            <a:r>
              <a:rPr lang="it-IT" sz="2800" dirty="0" err="1">
                <a:solidFill>
                  <a:schemeClr val="tx2"/>
                </a:solidFill>
              </a:rPr>
              <a:t>is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how</a:t>
            </a:r>
            <a:r>
              <a:rPr lang="it-IT" sz="2800" dirty="0">
                <a:solidFill>
                  <a:schemeClr val="tx2"/>
                </a:solidFill>
              </a:rPr>
              <a:t> the data </a:t>
            </a:r>
            <a:r>
              <a:rPr lang="it-IT" sz="2800" b="1" dirty="0" err="1">
                <a:solidFill>
                  <a:schemeClr val="tx2"/>
                </a:solidFill>
              </a:rPr>
              <a:t>is</a:t>
            </a:r>
            <a:r>
              <a:rPr lang="it-IT" sz="2800" b="1" dirty="0">
                <a:solidFill>
                  <a:schemeClr val="tx2"/>
                </a:solidFill>
              </a:rPr>
              <a:t> </a:t>
            </a:r>
            <a:r>
              <a:rPr lang="it-IT" sz="2800" b="1" dirty="0" err="1">
                <a:solidFill>
                  <a:schemeClr val="tx2"/>
                </a:solidFill>
              </a:rPr>
              <a:t>placed</a:t>
            </a:r>
            <a:r>
              <a:rPr lang="it-IT" sz="2800" b="1" dirty="0">
                <a:solidFill>
                  <a:schemeClr val="tx2"/>
                </a:solidFill>
              </a:rPr>
              <a:t> on the ring</a:t>
            </a:r>
            <a:r>
              <a:rPr lang="it-IT" sz="2800" dirty="0">
                <a:solidFill>
                  <a:schemeClr val="tx2"/>
                </a:solidFill>
              </a:rPr>
              <a:t>. The key </a:t>
            </a:r>
            <a:r>
              <a:rPr lang="it-IT" sz="2800" dirty="0" err="1">
                <a:solidFill>
                  <a:schemeClr val="tx2"/>
                </a:solidFill>
              </a:rPr>
              <a:t>is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b="1" dirty="0" err="1">
                <a:solidFill>
                  <a:schemeClr val="tx2"/>
                </a:solidFill>
              </a:rPr>
              <a:t>hashed</a:t>
            </a:r>
            <a:r>
              <a:rPr lang="it-IT" sz="2800" dirty="0">
                <a:solidFill>
                  <a:schemeClr val="tx2"/>
                </a:solidFill>
              </a:rPr>
              <a:t> to </a:t>
            </a:r>
            <a:r>
              <a:rPr lang="it-IT" sz="2800" dirty="0" err="1">
                <a:solidFill>
                  <a:schemeClr val="tx2"/>
                </a:solidFill>
              </a:rPr>
              <a:t>determine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where</a:t>
            </a:r>
            <a:r>
              <a:rPr lang="it-IT" sz="2800" dirty="0">
                <a:solidFill>
                  <a:schemeClr val="tx2"/>
                </a:solidFill>
              </a:rPr>
              <a:t> to place the data</a:t>
            </a:r>
            <a:br>
              <a:rPr lang="it-IT" sz="2800" dirty="0">
                <a:solidFill>
                  <a:schemeClr val="tx2"/>
                </a:solidFill>
              </a:rPr>
            </a:br>
            <a:r>
              <a:rPr lang="it-IT" sz="2800" dirty="0" err="1">
                <a:solidFill>
                  <a:schemeClr val="tx2"/>
                </a:solidFill>
              </a:rPr>
              <a:t>Same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partition</a:t>
            </a:r>
            <a:r>
              <a:rPr lang="it-IT" sz="2800" dirty="0">
                <a:solidFill>
                  <a:schemeClr val="tx2"/>
                </a:solidFill>
              </a:rPr>
              <a:t> key = </a:t>
            </a:r>
            <a:r>
              <a:rPr lang="it-IT" sz="2800" dirty="0" err="1">
                <a:solidFill>
                  <a:schemeClr val="tx2"/>
                </a:solidFill>
              </a:rPr>
              <a:t>same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node</a:t>
            </a:r>
            <a:r>
              <a:rPr lang="it-IT" sz="2800" dirty="0">
                <a:solidFill>
                  <a:schemeClr val="tx2"/>
                </a:solidFill>
              </a:rPr>
              <a:t> = </a:t>
            </a:r>
            <a:r>
              <a:rPr lang="it-IT" sz="2800" dirty="0" err="1">
                <a:solidFill>
                  <a:schemeClr val="tx2"/>
                </a:solidFill>
              </a:rPr>
              <a:t>same</a:t>
            </a:r>
            <a:r>
              <a:rPr lang="it-IT" sz="2800" dirty="0">
                <a:solidFill>
                  <a:schemeClr val="tx2"/>
                </a:solidFill>
              </a:rPr>
              <a:t> hash</a:t>
            </a:r>
          </a:p>
          <a:p>
            <a:pPr marL="0" indent="0" algn="ctr">
              <a:buNone/>
            </a:pPr>
            <a:r>
              <a:rPr lang="it-IT" sz="2400" dirty="0">
                <a:solidFill>
                  <a:schemeClr val="tx2"/>
                </a:solidFill>
              </a:rPr>
              <a:t>The </a:t>
            </a:r>
            <a:r>
              <a:rPr lang="it-IT" sz="2400" dirty="0" err="1">
                <a:solidFill>
                  <a:schemeClr val="tx2"/>
                </a:solidFill>
              </a:rPr>
              <a:t>choiches</a:t>
            </a:r>
            <a:r>
              <a:rPr lang="it-IT" sz="2400" dirty="0">
                <a:solidFill>
                  <a:schemeClr val="tx2"/>
                </a:solidFill>
              </a:rPr>
              <a:t> made in the data model </a:t>
            </a:r>
            <a:r>
              <a:rPr lang="it-IT" sz="2400" dirty="0" err="1">
                <a:solidFill>
                  <a:schemeClr val="tx2"/>
                </a:solidFill>
              </a:rPr>
              <a:t>have</a:t>
            </a:r>
            <a:r>
              <a:rPr lang="it-IT" sz="2400" dirty="0">
                <a:solidFill>
                  <a:schemeClr val="tx2"/>
                </a:solidFill>
              </a:rPr>
              <a:t> a </a:t>
            </a:r>
            <a:r>
              <a:rPr lang="it-IT" sz="2400" dirty="0" err="1">
                <a:solidFill>
                  <a:schemeClr val="tx2"/>
                </a:solidFill>
              </a:rPr>
              <a:t>huge</a:t>
            </a:r>
            <a:r>
              <a:rPr lang="it-IT" sz="2400" dirty="0">
                <a:solidFill>
                  <a:schemeClr val="tx2"/>
                </a:solidFill>
              </a:rPr>
              <a:t> impact in the query </a:t>
            </a:r>
            <a:r>
              <a:rPr lang="it-IT" sz="2400" dirty="0" err="1">
                <a:solidFill>
                  <a:schemeClr val="tx2"/>
                </a:solidFill>
              </a:rPr>
              <a:t>efficency</a:t>
            </a:r>
            <a:endParaRPr lang="it-IT" sz="2400" dirty="0">
              <a:solidFill>
                <a:schemeClr val="tx2"/>
              </a:solidFill>
            </a:endParaRPr>
          </a:p>
          <a:p>
            <a:pPr marL="0" indent="0" algn="ctr">
              <a:buNone/>
            </a:pPr>
            <a:endParaRPr lang="it-IT" sz="11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it-IT" sz="2400" dirty="0"/>
              <a:t>To </a:t>
            </a:r>
            <a:r>
              <a:rPr lang="it-IT" sz="2400" dirty="0" err="1"/>
              <a:t>partition</a:t>
            </a:r>
            <a:r>
              <a:rPr lang="it-IT" sz="2400" dirty="0"/>
              <a:t> like the image, the </a:t>
            </a:r>
            <a:r>
              <a:rPr lang="it-IT" sz="2400" dirty="0" err="1"/>
              <a:t>primary</a:t>
            </a:r>
            <a:r>
              <a:rPr lang="it-IT" sz="2400" dirty="0"/>
              <a:t> key </a:t>
            </a:r>
            <a:r>
              <a:rPr lang="it-IT" sz="2400" dirty="0" err="1"/>
              <a:t>is</a:t>
            </a:r>
            <a:r>
              <a:rPr lang="it-IT" sz="2400" dirty="0"/>
              <a:t>:</a:t>
            </a:r>
          </a:p>
          <a:p>
            <a:pPr marL="0" indent="0">
              <a:buNone/>
            </a:pPr>
            <a:endParaRPr lang="it-IT" sz="13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it-IT" sz="2400" dirty="0" err="1"/>
              <a:t>where</a:t>
            </a:r>
            <a:r>
              <a:rPr lang="it-IT" sz="2400" dirty="0"/>
              <a:t> the first </a:t>
            </a:r>
            <a:r>
              <a:rPr lang="it-IT" sz="2400" dirty="0" err="1"/>
              <a:t>value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always</a:t>
            </a:r>
            <a:r>
              <a:rPr lang="it-IT" sz="2400" dirty="0"/>
              <a:t> the </a:t>
            </a:r>
            <a:r>
              <a:rPr lang="it-IT" sz="2400" dirty="0" err="1"/>
              <a:t>partition</a:t>
            </a:r>
            <a:r>
              <a:rPr lang="it-IT" sz="2400" dirty="0"/>
              <a:t> key. To make a unique </a:t>
            </a:r>
            <a:r>
              <a:rPr lang="it-IT" sz="2400" dirty="0" err="1"/>
              <a:t>primary</a:t>
            </a:r>
            <a:r>
              <a:rPr lang="it-IT" sz="2400" dirty="0"/>
              <a:t> key, the </a:t>
            </a:r>
            <a:r>
              <a:rPr lang="it-IT" sz="2400" i="1" dirty="0"/>
              <a:t>id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added</a:t>
            </a:r>
            <a:r>
              <a:rPr lang="it-IT" sz="2400" dirty="0"/>
              <a:t> </a:t>
            </a:r>
            <a:r>
              <a:rPr lang="it-IT" sz="2400" dirty="0" err="1"/>
              <a:t>as</a:t>
            </a:r>
            <a:r>
              <a:rPr lang="it-IT" sz="2400" dirty="0"/>
              <a:t> clustering </a:t>
            </a:r>
            <a:r>
              <a:rPr lang="it-IT" sz="2400" dirty="0" err="1"/>
              <a:t>column</a:t>
            </a:r>
            <a:endParaRPr lang="it-IT"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A3B2F1A-0E88-415E-BB33-9FFBDE2BD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764" y="2393176"/>
            <a:ext cx="4779674" cy="336967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0689A71-F0C0-4D65-BFEF-BF7D82C78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3202" y="5040221"/>
            <a:ext cx="3272801" cy="37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68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A94D0-2BF4-453C-8034-7742BE49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A115BBF-8011-4E68-A9C9-48D0792E7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D98EE46-797C-45B8-8337-491B94E05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C6AF869-840F-4B31-B133-1062A0D3A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501" y="640080"/>
            <a:ext cx="4019429" cy="33393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Apache Cassandra system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E4CA735-62CB-4665-AA7D-4A259E3F7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9130" y="4156010"/>
            <a:ext cx="356616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19704C7-B579-43B7-89ED-555E6619A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396" y="0"/>
            <a:ext cx="6909991" cy="6858000"/>
          </a:xfrm>
          <a:prstGeom prst="rect">
            <a:avLst/>
          </a:prstGeom>
          <a:blipFill dpi="0"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0" ty="0" sx="65000" sy="6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49506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393D00-FEA4-41C0-A0EF-02E2B2150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Clustering </a:t>
            </a:r>
            <a:r>
              <a:rPr lang="it-IT" dirty="0" err="1"/>
              <a:t>columns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0F911C-608B-4F71-B15C-D1567B5B3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825" y="1926454"/>
            <a:ext cx="7182035" cy="438290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it-IT" sz="2300" dirty="0"/>
              <a:t>Clustering </a:t>
            </a:r>
            <a:r>
              <a:rPr lang="it-IT" sz="2300" dirty="0" err="1"/>
              <a:t>columns</a:t>
            </a:r>
            <a:r>
              <a:rPr lang="it-IT" sz="2300" dirty="0"/>
              <a:t> are the second part of a </a:t>
            </a:r>
            <a:r>
              <a:rPr lang="it-IT" sz="2300" dirty="0" err="1"/>
              <a:t>primary</a:t>
            </a:r>
            <a:r>
              <a:rPr lang="it-IT" sz="2300" dirty="0"/>
              <a:t> key, and the come after the </a:t>
            </a:r>
            <a:r>
              <a:rPr lang="it-IT" sz="2300" dirty="0" err="1"/>
              <a:t>partition</a:t>
            </a:r>
            <a:r>
              <a:rPr lang="it-IT" sz="2300" dirty="0"/>
              <a:t> key. </a:t>
            </a:r>
          </a:p>
          <a:p>
            <a:pPr algn="ctr"/>
            <a:endParaRPr lang="it-IT" sz="100" dirty="0"/>
          </a:p>
          <a:p>
            <a:pPr algn="ctr"/>
            <a:r>
              <a:rPr lang="it-IT" sz="2800" dirty="0">
                <a:solidFill>
                  <a:schemeClr val="tx2"/>
                </a:solidFill>
              </a:rPr>
              <a:t>Clustering </a:t>
            </a:r>
            <a:r>
              <a:rPr lang="it-IT" sz="2800" dirty="0" err="1">
                <a:solidFill>
                  <a:schemeClr val="tx2"/>
                </a:solidFill>
              </a:rPr>
              <a:t>columns</a:t>
            </a:r>
            <a:r>
              <a:rPr lang="it-IT" sz="2800" dirty="0">
                <a:solidFill>
                  <a:schemeClr val="tx2"/>
                </a:solidFill>
              </a:rPr>
              <a:t> </a:t>
            </a:r>
            <a:r>
              <a:rPr lang="it-IT" sz="2800" dirty="0" err="1">
                <a:solidFill>
                  <a:schemeClr val="tx2"/>
                </a:solidFill>
              </a:rPr>
              <a:t>tells</a:t>
            </a:r>
            <a:r>
              <a:rPr lang="it-IT" sz="2800" dirty="0">
                <a:solidFill>
                  <a:schemeClr val="tx2"/>
                </a:solidFill>
              </a:rPr>
              <a:t> Cassandra </a:t>
            </a:r>
            <a:r>
              <a:rPr lang="it-IT" sz="2800" dirty="0" err="1">
                <a:solidFill>
                  <a:schemeClr val="tx2"/>
                </a:solidFill>
              </a:rPr>
              <a:t>how</a:t>
            </a:r>
            <a:r>
              <a:rPr lang="it-IT" sz="2800" dirty="0">
                <a:solidFill>
                  <a:schemeClr val="tx2"/>
                </a:solidFill>
              </a:rPr>
              <a:t> to </a:t>
            </a:r>
            <a:r>
              <a:rPr lang="it-IT" sz="2800" dirty="0" err="1">
                <a:solidFill>
                  <a:schemeClr val="tx2"/>
                </a:solidFill>
              </a:rPr>
              <a:t>order</a:t>
            </a:r>
            <a:r>
              <a:rPr lang="it-IT" sz="2800" dirty="0">
                <a:solidFill>
                  <a:schemeClr val="tx2"/>
                </a:solidFill>
              </a:rPr>
              <a:t> and put data </a:t>
            </a:r>
            <a:r>
              <a:rPr lang="it-IT" sz="2800" b="1" dirty="0">
                <a:solidFill>
                  <a:schemeClr val="tx2"/>
                </a:solidFill>
              </a:rPr>
              <a:t>inside a </a:t>
            </a:r>
            <a:r>
              <a:rPr lang="it-IT" sz="2800" b="1" dirty="0" err="1">
                <a:solidFill>
                  <a:schemeClr val="tx2"/>
                </a:solidFill>
              </a:rPr>
              <a:t>partition</a:t>
            </a:r>
            <a:endParaRPr lang="it-IT" sz="2800" b="1" dirty="0">
              <a:solidFill>
                <a:schemeClr val="tx2"/>
              </a:solidFill>
            </a:endParaRPr>
          </a:p>
          <a:p>
            <a:br>
              <a:rPr lang="it-IT" sz="1000" dirty="0"/>
            </a:br>
            <a:r>
              <a:rPr lang="it-IT" sz="2400" dirty="0" err="1"/>
              <a:t>When</a:t>
            </a:r>
            <a:r>
              <a:rPr lang="it-IT" sz="2400" dirty="0"/>
              <a:t> </a:t>
            </a:r>
            <a:r>
              <a:rPr lang="it-IT" sz="2400" b="1" dirty="0"/>
              <a:t>writing</a:t>
            </a:r>
            <a:r>
              <a:rPr lang="it-IT" sz="2400" dirty="0"/>
              <a:t>, data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going</a:t>
            </a:r>
            <a:r>
              <a:rPr lang="it-IT" sz="2400" dirty="0"/>
              <a:t> </a:t>
            </a:r>
            <a:r>
              <a:rPr lang="it-IT" sz="2400" dirty="0" err="1"/>
              <a:t>into</a:t>
            </a:r>
            <a:r>
              <a:rPr lang="it-IT" sz="2400" dirty="0"/>
              <a:t> the disk in the </a:t>
            </a:r>
            <a:r>
              <a:rPr lang="it-IT" sz="2400" dirty="0" err="1"/>
              <a:t>order</a:t>
            </a:r>
            <a:r>
              <a:rPr lang="it-IT" sz="2400" dirty="0"/>
              <a:t> </a:t>
            </a:r>
            <a:r>
              <a:rPr lang="it-IT" sz="2400" dirty="0" err="1"/>
              <a:t>specified</a:t>
            </a:r>
            <a:r>
              <a:rPr lang="it-IT" sz="2400" dirty="0"/>
              <a:t> by the clustering </a:t>
            </a:r>
            <a:r>
              <a:rPr lang="it-IT" sz="2400" dirty="0" err="1"/>
              <a:t>columns</a:t>
            </a:r>
            <a:br>
              <a:rPr lang="it-IT" sz="2400" dirty="0"/>
            </a:br>
            <a:r>
              <a:rPr lang="it-IT" sz="2400" dirty="0" err="1"/>
              <a:t>When</a:t>
            </a:r>
            <a:r>
              <a:rPr lang="it-IT" sz="2400" dirty="0"/>
              <a:t> </a:t>
            </a:r>
            <a:r>
              <a:rPr lang="it-IT" sz="2400" b="1" dirty="0"/>
              <a:t>reading</a:t>
            </a:r>
            <a:r>
              <a:rPr lang="it-IT" sz="2400" dirty="0"/>
              <a:t>, Cassandra </a:t>
            </a:r>
            <a:r>
              <a:rPr lang="it-IT" sz="2400" dirty="0" err="1"/>
              <a:t>knows</a:t>
            </a:r>
            <a:r>
              <a:rPr lang="it-IT" sz="2400" dirty="0"/>
              <a:t> </a:t>
            </a:r>
            <a:r>
              <a:rPr lang="it-IT" sz="2400" dirty="0" err="1"/>
              <a:t>exactly</a:t>
            </a:r>
            <a:r>
              <a:rPr lang="it-IT" sz="2400" dirty="0"/>
              <a:t> </a:t>
            </a:r>
            <a:r>
              <a:rPr lang="it-IT" sz="2400" dirty="0" err="1"/>
              <a:t>where</a:t>
            </a:r>
            <a:r>
              <a:rPr lang="it-IT" sz="2400" dirty="0"/>
              <a:t> and in </a:t>
            </a:r>
            <a:r>
              <a:rPr lang="it-IT" sz="2400" dirty="0" err="1"/>
              <a:t>what</a:t>
            </a:r>
            <a:r>
              <a:rPr lang="it-IT" sz="2400" dirty="0"/>
              <a:t> </a:t>
            </a:r>
            <a:r>
              <a:rPr lang="it-IT" sz="2400" dirty="0" err="1"/>
              <a:t>order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endParaRPr lang="it-IT" sz="2400" dirty="0"/>
          </a:p>
          <a:p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possible</a:t>
            </a:r>
            <a:r>
              <a:rPr lang="it-IT" sz="2400" dirty="0"/>
              <a:t> to </a:t>
            </a:r>
            <a:r>
              <a:rPr lang="it-IT" sz="2400" dirty="0" err="1"/>
              <a:t>have</a:t>
            </a:r>
            <a:r>
              <a:rPr lang="it-IT" sz="2400" dirty="0"/>
              <a:t> more </a:t>
            </a:r>
            <a:r>
              <a:rPr lang="it-IT" sz="2400" dirty="0" err="1"/>
              <a:t>than</a:t>
            </a:r>
            <a:r>
              <a:rPr lang="it-IT" sz="2400" dirty="0"/>
              <a:t> one clustering </a:t>
            </a:r>
            <a:r>
              <a:rPr lang="it-IT" sz="2400" dirty="0" err="1"/>
              <a:t>column</a:t>
            </a:r>
            <a:r>
              <a:rPr lang="it-IT" sz="2400" dirty="0"/>
              <a:t>. </a:t>
            </a:r>
          </a:p>
          <a:p>
            <a:pPr lvl="1"/>
            <a:r>
              <a:rPr lang="it-IT" sz="2400" dirty="0" err="1"/>
              <a:t>If</a:t>
            </a:r>
            <a:r>
              <a:rPr lang="it-IT" sz="2400" dirty="0"/>
              <a:t> </a:t>
            </a:r>
            <a:r>
              <a:rPr lang="it-IT" sz="2400" dirty="0" err="1"/>
              <a:t>it’s</a:t>
            </a:r>
            <a:r>
              <a:rPr lang="it-IT" sz="2400" dirty="0"/>
              <a:t> the case, the data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ordered</a:t>
            </a:r>
            <a:r>
              <a:rPr lang="it-IT" sz="2400" dirty="0"/>
              <a:t> by the first key, </a:t>
            </a:r>
            <a:r>
              <a:rPr lang="it-IT" sz="2400" dirty="0" err="1"/>
              <a:t>then</a:t>
            </a:r>
            <a:r>
              <a:rPr lang="it-IT" sz="2400" dirty="0"/>
              <a:t> by the second one and so on</a:t>
            </a:r>
          </a:p>
          <a:p>
            <a:pPr lvl="1"/>
            <a:endParaRPr lang="it-IT" sz="2000" dirty="0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2C585509-1B55-4AE1-8F4E-B793EEB6C6A8}"/>
              </a:ext>
            </a:extLst>
          </p:cNvPr>
          <p:cNvSpPr/>
          <p:nvPr/>
        </p:nvSpPr>
        <p:spPr>
          <a:xfrm>
            <a:off x="7945515" y="-381740"/>
            <a:ext cx="4246485" cy="73350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584CA1C7-8C66-4743-A3EC-6EBB28FD9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6163" y="2084832"/>
            <a:ext cx="3811480" cy="2412561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791A7F5E-9F1C-4963-B5D6-B707DDD25184}"/>
              </a:ext>
            </a:extLst>
          </p:cNvPr>
          <p:cNvSpPr txBox="1"/>
          <p:nvPr/>
        </p:nvSpPr>
        <p:spPr>
          <a:xfrm>
            <a:off x="8097153" y="4757310"/>
            <a:ext cx="3985356" cy="1761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The </a:t>
            </a:r>
            <a:r>
              <a:rPr lang="it-IT" sz="2000" i="1" dirty="0"/>
              <a:t>State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the </a:t>
            </a:r>
            <a:r>
              <a:rPr lang="it-IT" sz="2000" dirty="0" err="1"/>
              <a:t>partition</a:t>
            </a:r>
            <a:r>
              <a:rPr lang="it-IT" sz="2000" dirty="0"/>
              <a:t> key and the </a:t>
            </a:r>
            <a:r>
              <a:rPr lang="it-IT" sz="2000" i="1" dirty="0"/>
              <a:t>City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the clustering </a:t>
            </a:r>
            <a:r>
              <a:rPr lang="it-IT" sz="2000" dirty="0" err="1"/>
              <a:t>column</a:t>
            </a:r>
            <a:r>
              <a:rPr lang="it-IT" sz="2000" dirty="0"/>
              <a:t>, </a:t>
            </a:r>
            <a:r>
              <a:rPr lang="it-IT" sz="2000" dirty="0" err="1"/>
              <a:t>which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being</a:t>
            </a:r>
            <a:r>
              <a:rPr lang="it-IT" sz="2000" dirty="0"/>
              <a:t> </a:t>
            </a:r>
            <a:r>
              <a:rPr lang="it-IT" sz="2000" dirty="0" err="1"/>
              <a:t>used</a:t>
            </a:r>
            <a:r>
              <a:rPr lang="it-IT" sz="2000" dirty="0"/>
              <a:t> to sort the data from TX in </a:t>
            </a:r>
            <a:r>
              <a:rPr lang="it-IT" sz="2000" dirty="0" err="1"/>
              <a:t>ascending</a:t>
            </a:r>
            <a:r>
              <a:rPr lang="it-IT" sz="2000" dirty="0"/>
              <a:t> </a:t>
            </a:r>
            <a:r>
              <a:rPr lang="it-IT" sz="2000" dirty="0" err="1"/>
              <a:t>order</a:t>
            </a:r>
            <a:endParaRPr lang="it-IT" sz="2000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F5243C11-CC08-4A73-AD40-FD24204BC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6841" y="1659161"/>
            <a:ext cx="2641259" cy="37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166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FFCB9C-4F72-40F4-96B1-B04AB6885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Clustering </a:t>
            </a:r>
            <a:r>
              <a:rPr lang="it-IT" dirty="0" err="1"/>
              <a:t>columns</a:t>
            </a:r>
            <a:r>
              <a:rPr lang="it-IT" dirty="0"/>
              <a:t> </a:t>
            </a:r>
            <a:r>
              <a:rPr lang="it-IT" dirty="0" err="1"/>
              <a:t>examples</a:t>
            </a:r>
            <a:endParaRPr lang="it-IT" dirty="0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02EEA0E4-B674-4FF4-9451-31C9CDEA7A59}"/>
              </a:ext>
            </a:extLst>
          </p:cNvPr>
          <p:cNvCxnSpPr>
            <a:cxnSpLocks/>
          </p:cNvCxnSpPr>
          <p:nvPr/>
        </p:nvCxnSpPr>
        <p:spPr>
          <a:xfrm>
            <a:off x="6096000" y="1946013"/>
            <a:ext cx="0" cy="4556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171AC461-394C-4073-824C-72C6B0F22BA2}"/>
              </a:ext>
            </a:extLst>
          </p:cNvPr>
          <p:cNvGrpSpPr/>
          <p:nvPr/>
        </p:nvGrpSpPr>
        <p:grpSpPr>
          <a:xfrm>
            <a:off x="594649" y="1848355"/>
            <a:ext cx="5239830" cy="4504552"/>
            <a:chOff x="6542321" y="1946013"/>
            <a:chExt cx="5239830" cy="4504552"/>
          </a:xfrm>
        </p:grpSpPr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2FDD20CB-3B88-44B0-9C3B-AA1721935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58196" y="2296201"/>
              <a:ext cx="4608080" cy="2914512"/>
            </a:xfrm>
            <a:prstGeom prst="rect">
              <a:avLst/>
            </a:prstGeom>
          </p:spPr>
        </p:pic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2BA9DCF5-B953-43EE-B593-9D67FE113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17059" y="1946013"/>
              <a:ext cx="3090354" cy="358981"/>
            </a:xfrm>
            <a:prstGeom prst="rect">
              <a:avLst/>
            </a:prstGeom>
          </p:spPr>
        </p:pic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D125BF54-3B23-402E-841E-C63BEB1582B0}"/>
                </a:ext>
              </a:extLst>
            </p:cNvPr>
            <p:cNvSpPr txBox="1"/>
            <p:nvPr/>
          </p:nvSpPr>
          <p:spPr>
            <a:xfrm>
              <a:off x="6542321" y="5342569"/>
              <a:ext cx="523983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200" dirty="0"/>
                <a:t>The </a:t>
              </a:r>
              <a:r>
                <a:rPr lang="it-IT" sz="2200" i="1" dirty="0"/>
                <a:t>State</a:t>
              </a:r>
              <a:r>
                <a:rPr lang="it-IT" sz="2200" dirty="0"/>
                <a:t> </a:t>
              </a:r>
              <a:r>
                <a:rPr lang="it-IT" sz="2200" dirty="0" err="1"/>
                <a:t>is</a:t>
              </a:r>
              <a:r>
                <a:rPr lang="it-IT" sz="2200" dirty="0"/>
                <a:t> the </a:t>
              </a:r>
              <a:r>
                <a:rPr lang="it-IT" sz="2200" dirty="0" err="1"/>
                <a:t>partition</a:t>
              </a:r>
              <a:r>
                <a:rPr lang="it-IT" sz="2200" dirty="0"/>
                <a:t> key, the </a:t>
              </a:r>
              <a:r>
                <a:rPr lang="it-IT" sz="2200" i="1" dirty="0"/>
                <a:t>City</a:t>
              </a:r>
              <a:r>
                <a:rPr lang="it-IT" sz="2200" dirty="0"/>
                <a:t> and the </a:t>
              </a:r>
              <a:r>
                <a:rPr lang="it-IT" sz="2200" i="1" dirty="0"/>
                <a:t>Name</a:t>
              </a:r>
              <a:r>
                <a:rPr lang="it-IT" sz="2200" dirty="0"/>
                <a:t> are the clustering </a:t>
              </a:r>
              <a:r>
                <a:rPr lang="it-IT" sz="2200" dirty="0" err="1"/>
                <a:t>columns</a:t>
              </a:r>
              <a:r>
                <a:rPr lang="it-IT" sz="2200" dirty="0"/>
                <a:t>. First </a:t>
              </a:r>
              <a:r>
                <a:rPr lang="it-IT" sz="2200" dirty="0" err="1"/>
                <a:t>order</a:t>
              </a:r>
              <a:r>
                <a:rPr lang="it-IT" sz="2200" dirty="0"/>
                <a:t> by the city and </a:t>
              </a:r>
              <a:r>
                <a:rPr lang="it-IT" sz="2200" dirty="0" err="1"/>
                <a:t>then</a:t>
              </a:r>
              <a:r>
                <a:rPr lang="it-IT" sz="2200" dirty="0"/>
                <a:t> </a:t>
              </a:r>
              <a:r>
                <a:rPr lang="it-IT" sz="2200" dirty="0" err="1"/>
                <a:t>order</a:t>
              </a:r>
              <a:r>
                <a:rPr lang="it-IT" sz="2200" dirty="0"/>
                <a:t> by the name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2BBF77AA-16DB-49C7-AEEA-710605D66174}"/>
              </a:ext>
            </a:extLst>
          </p:cNvPr>
          <p:cNvGrpSpPr/>
          <p:nvPr/>
        </p:nvGrpSpPr>
        <p:grpSpPr>
          <a:xfrm>
            <a:off x="6453872" y="1828010"/>
            <a:ext cx="5239830" cy="4730082"/>
            <a:chOff x="569129" y="1934546"/>
            <a:chExt cx="5239830" cy="4730082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25FAE2D3-C5EC-49E9-9B40-811C4C3A1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2990" y="2345783"/>
              <a:ext cx="4292109" cy="2864930"/>
            </a:xfrm>
            <a:prstGeom prst="rect">
              <a:avLst/>
            </a:prstGeom>
          </p:spPr>
        </p:pic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AB7BEC04-01FD-4621-96D3-061E01781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41336" y="1934546"/>
              <a:ext cx="3695417" cy="369541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9A1F77F1-8F58-4F1D-BEF0-F087D44AB816}"/>
                </a:ext>
              </a:extLst>
            </p:cNvPr>
            <p:cNvSpPr txBox="1"/>
            <p:nvPr/>
          </p:nvSpPr>
          <p:spPr>
            <a:xfrm>
              <a:off x="569129" y="5341189"/>
              <a:ext cx="523983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200" dirty="0"/>
                <a:t>To make a unique </a:t>
              </a:r>
              <a:r>
                <a:rPr lang="it-IT" sz="2200" dirty="0" err="1"/>
                <a:t>Primary</a:t>
              </a:r>
              <a:r>
                <a:rPr lang="it-IT" sz="2200" dirty="0"/>
                <a:t> key </a:t>
              </a:r>
              <a:r>
                <a:rPr lang="it-IT" sz="2200" dirty="0" err="1"/>
                <a:t>it</a:t>
              </a:r>
              <a:r>
                <a:rPr lang="it-IT" sz="2200" dirty="0"/>
                <a:t> </a:t>
              </a:r>
              <a:r>
                <a:rPr lang="it-IT" sz="2200" dirty="0" err="1"/>
                <a:t>is</a:t>
              </a:r>
              <a:r>
                <a:rPr lang="it-IT" sz="2200" dirty="0"/>
                <a:t> </a:t>
              </a:r>
              <a:r>
                <a:rPr lang="it-IT" sz="2200" dirty="0" err="1"/>
                <a:t>necessary</a:t>
              </a:r>
              <a:r>
                <a:rPr lang="it-IT" sz="2200" dirty="0"/>
                <a:t> to </a:t>
              </a:r>
              <a:r>
                <a:rPr lang="it-IT" sz="2200" dirty="0" err="1"/>
                <a:t>add</a:t>
              </a:r>
              <a:r>
                <a:rPr lang="it-IT" sz="2200" dirty="0"/>
                <a:t> a field, the </a:t>
              </a:r>
              <a:r>
                <a:rPr lang="it-IT" sz="2200" i="1" dirty="0"/>
                <a:t>id</a:t>
              </a:r>
              <a:r>
                <a:rPr lang="it-IT" sz="2200" dirty="0"/>
                <a:t>, </a:t>
              </a:r>
              <a:r>
                <a:rPr lang="it-IT" sz="2200" dirty="0" err="1"/>
                <a:t>which</a:t>
              </a:r>
              <a:r>
                <a:rPr lang="it-IT" sz="2200" dirty="0"/>
                <a:t> </a:t>
              </a:r>
              <a:r>
                <a:rPr lang="it-IT" sz="2200" dirty="0" err="1"/>
                <a:t>is</a:t>
              </a:r>
              <a:r>
                <a:rPr lang="it-IT" sz="2200" dirty="0"/>
                <a:t> in the clustering </a:t>
              </a:r>
              <a:r>
                <a:rPr lang="it-IT" sz="2200" dirty="0" err="1"/>
                <a:t>columns</a:t>
              </a:r>
              <a:r>
                <a:rPr lang="it-IT" sz="2200" dirty="0"/>
                <a:t> </a:t>
              </a:r>
              <a:r>
                <a:rPr lang="it-IT" sz="1400" dirty="0"/>
                <a:t>(Note: </a:t>
              </a:r>
              <a:r>
                <a:rPr lang="it-IT" sz="1400" dirty="0" err="1"/>
                <a:t>ids</a:t>
              </a:r>
              <a:r>
                <a:rPr lang="it-IT" sz="1400" dirty="0"/>
                <a:t> are </a:t>
              </a:r>
              <a:r>
                <a:rPr lang="it-IT" sz="1400" dirty="0" err="1"/>
                <a:t>not</a:t>
              </a:r>
              <a:r>
                <a:rPr lang="it-IT" sz="1400" dirty="0"/>
                <a:t> </a:t>
              </a:r>
              <a:r>
                <a:rPr lang="it-IT" sz="1400" dirty="0" err="1"/>
                <a:t>suitable</a:t>
              </a:r>
              <a:r>
                <a:rPr lang="it-IT" sz="1400" dirty="0"/>
                <a:t> for </a:t>
              </a:r>
              <a:r>
                <a:rPr lang="it-IT" sz="1400" dirty="0" err="1"/>
                <a:t>distribuited</a:t>
              </a:r>
              <a:r>
                <a:rPr lang="it-IT" sz="1400" dirty="0"/>
                <a:t> systems, </a:t>
              </a:r>
              <a:r>
                <a:rPr lang="it-IT" sz="1400" dirty="0" err="1"/>
                <a:t>it</a:t>
              </a:r>
              <a:r>
                <a:rPr lang="it-IT" sz="1400" dirty="0"/>
                <a:t> </a:t>
              </a:r>
              <a:r>
                <a:rPr lang="it-IT" sz="1400" dirty="0" err="1"/>
                <a:t>is</a:t>
              </a:r>
              <a:r>
                <a:rPr lang="it-IT" sz="1400" dirty="0"/>
                <a:t> </a:t>
              </a:r>
              <a:r>
                <a:rPr lang="it-IT" sz="1400" dirty="0" err="1"/>
                <a:t>better</a:t>
              </a:r>
              <a:r>
                <a:rPr lang="it-IT" sz="1400" dirty="0"/>
                <a:t> to use </a:t>
              </a:r>
              <a:r>
                <a:rPr lang="it-IT" sz="1400" dirty="0" err="1"/>
                <a:t>uuids</a:t>
              </a:r>
              <a:r>
                <a:rPr lang="it-IT" sz="1400" dirty="0"/>
                <a:t>)</a:t>
              </a:r>
              <a:endParaRPr lang="it-IT" sz="2200" dirty="0"/>
            </a:p>
          </p:txBody>
        </p:sp>
      </p:grpSp>
    </p:spTree>
    <p:extLst>
      <p:ext uri="{BB962C8B-B14F-4D97-AF65-F5344CB8AC3E}">
        <p14:creationId xmlns:p14="http://schemas.microsoft.com/office/powerpoint/2010/main" val="8402126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19C0DE-02ED-4B83-BE54-F0BAB6E23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Clustering </a:t>
            </a:r>
            <a:r>
              <a:rPr lang="it-IT" dirty="0" err="1"/>
              <a:t>columns</a:t>
            </a:r>
            <a:r>
              <a:rPr lang="it-IT" dirty="0"/>
              <a:t> </a:t>
            </a:r>
            <a:r>
              <a:rPr lang="it-IT" dirty="0" err="1"/>
              <a:t>order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02803CD-0DC7-4E54-88A4-EF7E147B0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The default clustering </a:t>
            </a:r>
            <a:r>
              <a:rPr lang="it-IT" sz="2400" dirty="0" err="1"/>
              <a:t>column</a:t>
            </a:r>
            <a:r>
              <a:rPr lang="it-IT" sz="2400" dirty="0"/>
              <a:t> </a:t>
            </a:r>
            <a:r>
              <a:rPr lang="it-IT" sz="2400" dirty="0" err="1"/>
              <a:t>order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ascending</a:t>
            </a:r>
            <a:endParaRPr lang="it-IT" sz="2400" dirty="0"/>
          </a:p>
          <a:p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possible</a:t>
            </a:r>
            <a:r>
              <a:rPr lang="it-IT" sz="2400" dirty="0"/>
              <a:t> to </a:t>
            </a:r>
            <a:r>
              <a:rPr lang="it-IT" sz="2400" dirty="0" err="1"/>
              <a:t>change</a:t>
            </a:r>
            <a:r>
              <a:rPr lang="it-IT" sz="2400" dirty="0"/>
              <a:t> the </a:t>
            </a:r>
            <a:r>
              <a:rPr lang="it-IT" sz="2400" dirty="0" err="1"/>
              <a:t>order</a:t>
            </a:r>
            <a:r>
              <a:rPr lang="it-IT" sz="2400" dirty="0"/>
              <a:t> </a:t>
            </a:r>
            <a:r>
              <a:rPr lang="it-IT" sz="2400" dirty="0" err="1"/>
              <a:t>using</a:t>
            </a:r>
            <a:r>
              <a:rPr lang="it-IT" sz="2400" dirty="0"/>
              <a:t> WITH CLUSTERING ORDER BY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5882E98-52D0-4726-B895-F707EAB86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914" y="3796284"/>
            <a:ext cx="70485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3490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BE5A73-6F06-45DF-99E6-EE377CF99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Querying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1927D8C-D238-406D-8D7C-0A10FDE7E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436944" cy="4023360"/>
          </a:xfrm>
        </p:spPr>
        <p:txBody>
          <a:bodyPr/>
          <a:lstStyle/>
          <a:p>
            <a:pPr>
              <a:buFont typeface="Tw Cen MT" panose="020B0602020104020603" pitchFamily="34" charset="0"/>
              <a:buChar char="-"/>
            </a:pPr>
            <a:r>
              <a:rPr lang="it-IT" dirty="0"/>
              <a:t> </a:t>
            </a:r>
            <a:r>
              <a:rPr lang="it-IT" sz="2400" dirty="0" err="1"/>
              <a:t>Every</a:t>
            </a:r>
            <a:r>
              <a:rPr lang="it-IT" sz="2400" dirty="0"/>
              <a:t> query </a:t>
            </a:r>
            <a:r>
              <a:rPr lang="it-IT" sz="2400" dirty="0" err="1"/>
              <a:t>should</a:t>
            </a:r>
            <a:r>
              <a:rPr lang="it-IT" sz="2400" dirty="0"/>
              <a:t> </a:t>
            </a:r>
            <a:r>
              <a:rPr lang="it-IT" sz="2400" dirty="0" err="1"/>
              <a:t>have</a:t>
            </a:r>
            <a:r>
              <a:rPr lang="it-IT" sz="2400" dirty="0"/>
              <a:t> a </a:t>
            </a:r>
            <a:r>
              <a:rPr lang="it-IT" sz="2400" dirty="0" err="1"/>
              <a:t>partition</a:t>
            </a:r>
            <a:r>
              <a:rPr lang="it-IT" sz="2400" dirty="0"/>
              <a:t> key: Cassandra </a:t>
            </a:r>
            <a:r>
              <a:rPr lang="it-IT" sz="2400" dirty="0" err="1"/>
              <a:t>needs</a:t>
            </a:r>
            <a:r>
              <a:rPr lang="it-IT" sz="2400" dirty="0"/>
              <a:t> to know </a:t>
            </a:r>
            <a:r>
              <a:rPr lang="it-IT" sz="2400" dirty="0" err="1"/>
              <a:t>where</a:t>
            </a:r>
            <a:r>
              <a:rPr lang="it-IT" sz="2400" dirty="0"/>
              <a:t> to look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Inside a </a:t>
            </a:r>
            <a:r>
              <a:rPr lang="it-IT" sz="2400" dirty="0" err="1"/>
              <a:t>partition</a:t>
            </a:r>
            <a:r>
              <a:rPr lang="it-IT" sz="2400" dirty="0"/>
              <a:t>, </a:t>
            </a:r>
            <a:r>
              <a:rPr lang="it-IT" sz="2400" dirty="0" err="1"/>
              <a:t>you</a:t>
            </a:r>
            <a:r>
              <a:rPr lang="it-IT" sz="2400" dirty="0"/>
              <a:t> can </a:t>
            </a:r>
            <a:r>
              <a:rPr lang="it-IT" sz="2400" dirty="0" err="1"/>
              <a:t>perform</a:t>
            </a:r>
            <a:r>
              <a:rPr lang="it-IT" sz="2400" dirty="0"/>
              <a:t> </a:t>
            </a:r>
            <a:r>
              <a:rPr lang="it-IT" sz="2400" dirty="0" err="1"/>
              <a:t>operations</a:t>
            </a:r>
            <a:r>
              <a:rPr lang="it-IT" sz="2400" dirty="0"/>
              <a:t> (&lt; &gt; =) on clustering </a:t>
            </a:r>
            <a:r>
              <a:rPr lang="it-IT" sz="2400" dirty="0" err="1"/>
              <a:t>columns</a:t>
            </a:r>
            <a:endParaRPr lang="it-IT" sz="2400" dirty="0"/>
          </a:p>
          <a:p>
            <a:pPr lvl="1">
              <a:buFont typeface="Tw Cen MT" panose="020B0602020104020603" pitchFamily="34" charset="0"/>
              <a:buChar char="-"/>
            </a:pPr>
            <a:r>
              <a:rPr lang="it-IT" sz="2200" dirty="0" err="1"/>
              <a:t>When</a:t>
            </a:r>
            <a:r>
              <a:rPr lang="it-IT" sz="2200" dirty="0"/>
              <a:t> </a:t>
            </a:r>
            <a:r>
              <a:rPr lang="it-IT" sz="2200" dirty="0" err="1"/>
              <a:t>doing</a:t>
            </a:r>
            <a:r>
              <a:rPr lang="it-IT" sz="2200" dirty="0"/>
              <a:t> </a:t>
            </a:r>
            <a:r>
              <a:rPr lang="it-IT" sz="2200" dirty="0" err="1"/>
              <a:t>equals</a:t>
            </a:r>
            <a:r>
              <a:rPr lang="it-IT" sz="2200" dirty="0"/>
              <a:t>, </a:t>
            </a:r>
            <a:r>
              <a:rPr lang="it-IT" sz="2200" dirty="0" err="1"/>
              <a:t>it</a:t>
            </a:r>
            <a:r>
              <a:rPr lang="it-IT" sz="2200" dirty="0"/>
              <a:t> </a:t>
            </a:r>
            <a:r>
              <a:rPr lang="it-IT" sz="2200" dirty="0" err="1"/>
              <a:t>is</a:t>
            </a:r>
            <a:r>
              <a:rPr lang="it-IT" sz="2200" dirty="0"/>
              <a:t> </a:t>
            </a:r>
            <a:r>
              <a:rPr lang="it-IT" sz="2200" dirty="0" err="1"/>
              <a:t>important</a:t>
            </a:r>
            <a:r>
              <a:rPr lang="it-IT" sz="2200" dirty="0"/>
              <a:t> to do </a:t>
            </a:r>
            <a:r>
              <a:rPr lang="it-IT" sz="2200" dirty="0" err="1"/>
              <a:t>them</a:t>
            </a:r>
            <a:r>
              <a:rPr lang="it-IT" sz="2200" dirty="0"/>
              <a:t> in the </a:t>
            </a:r>
            <a:r>
              <a:rPr lang="it-IT" sz="2200" dirty="0" err="1"/>
              <a:t>same</a:t>
            </a:r>
            <a:r>
              <a:rPr lang="it-IT" sz="2200" dirty="0"/>
              <a:t> </a:t>
            </a:r>
            <a:r>
              <a:rPr lang="it-IT" sz="2200" dirty="0" err="1"/>
              <a:t>order</a:t>
            </a:r>
            <a:r>
              <a:rPr lang="it-IT" sz="2200" dirty="0"/>
              <a:t> </a:t>
            </a:r>
            <a:r>
              <a:rPr lang="it-IT" sz="2200" dirty="0" err="1"/>
              <a:t>that</a:t>
            </a:r>
            <a:r>
              <a:rPr lang="it-IT" sz="2200" dirty="0"/>
              <a:t> the clustering </a:t>
            </a:r>
            <a:r>
              <a:rPr lang="it-IT" sz="2200" dirty="0" err="1"/>
              <a:t>columns</a:t>
            </a:r>
            <a:r>
              <a:rPr lang="it-IT" sz="2200" dirty="0"/>
              <a:t> are </a:t>
            </a:r>
            <a:r>
              <a:rPr lang="it-IT" sz="2200" dirty="0" err="1"/>
              <a:t>presented</a:t>
            </a:r>
            <a:r>
              <a:rPr lang="it-IT" sz="2200" dirty="0"/>
              <a:t> in the </a:t>
            </a:r>
            <a:r>
              <a:rPr lang="it-IT" sz="2200" dirty="0" err="1"/>
              <a:t>Primary</a:t>
            </a:r>
            <a:r>
              <a:rPr lang="it-IT" sz="2200" dirty="0"/>
              <a:t> key </a:t>
            </a:r>
            <a:r>
              <a:rPr lang="it-IT" sz="2200" dirty="0" err="1"/>
              <a:t>definition</a:t>
            </a:r>
            <a:r>
              <a:rPr lang="it-IT" sz="2200" dirty="0"/>
              <a:t> </a:t>
            </a:r>
          </a:p>
          <a:p>
            <a:pPr lvl="1">
              <a:buFont typeface="Tw Cen MT" panose="020B0602020104020603" pitchFamily="34" charset="0"/>
              <a:buChar char="-"/>
            </a:pPr>
            <a:r>
              <a:rPr lang="it-IT" sz="2200" dirty="0" err="1"/>
              <a:t>That</a:t>
            </a:r>
            <a:r>
              <a:rPr lang="it-IT" sz="2200" dirty="0"/>
              <a:t> </a:t>
            </a:r>
            <a:r>
              <a:rPr lang="it-IT" sz="2200" dirty="0" err="1"/>
              <a:t>is</a:t>
            </a:r>
            <a:r>
              <a:rPr lang="it-IT" sz="2200" dirty="0"/>
              <a:t> </a:t>
            </a:r>
            <a:r>
              <a:rPr lang="it-IT" sz="2200" dirty="0" err="1"/>
              <a:t>because</a:t>
            </a:r>
            <a:r>
              <a:rPr lang="it-IT" sz="2200" dirty="0"/>
              <a:t> the data </a:t>
            </a:r>
            <a:r>
              <a:rPr lang="it-IT" sz="2200" dirty="0" err="1"/>
              <a:t>is</a:t>
            </a:r>
            <a:r>
              <a:rPr lang="it-IT" sz="2200" dirty="0"/>
              <a:t> </a:t>
            </a:r>
            <a:r>
              <a:rPr lang="it-IT" sz="2200" dirty="0" err="1"/>
              <a:t>ordered</a:t>
            </a:r>
            <a:r>
              <a:rPr lang="it-IT" sz="2200" dirty="0"/>
              <a:t> on disk: Cassandra </a:t>
            </a:r>
            <a:r>
              <a:rPr lang="it-IT" sz="2200" dirty="0" err="1"/>
              <a:t>performs</a:t>
            </a:r>
            <a:r>
              <a:rPr lang="it-IT" sz="2200" dirty="0"/>
              <a:t> a </a:t>
            </a:r>
            <a:r>
              <a:rPr lang="it-IT" sz="2200" dirty="0" err="1"/>
              <a:t>binary</a:t>
            </a:r>
            <a:r>
              <a:rPr lang="it-IT" sz="2200" dirty="0"/>
              <a:t> </a:t>
            </a:r>
            <a:r>
              <a:rPr lang="it-IT" sz="2200" dirty="0" err="1"/>
              <a:t>search</a:t>
            </a:r>
            <a:endParaRPr lang="it-IT" sz="2200" dirty="0"/>
          </a:p>
          <a:p>
            <a:pPr lvl="1">
              <a:buFont typeface="Tw Cen MT" panose="020B0602020104020603" pitchFamily="34" charset="0"/>
              <a:buChar char="-"/>
            </a:pPr>
            <a:endParaRPr lang="it-IT" sz="2000" dirty="0"/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</a:t>
            </a:r>
            <a:r>
              <a:rPr lang="it-IT" sz="2400" dirty="0" err="1"/>
              <a:t>If</a:t>
            </a:r>
            <a:r>
              <a:rPr lang="it-IT" sz="2400" dirty="0"/>
              <a:t> </a:t>
            </a:r>
            <a:r>
              <a:rPr lang="it-IT" sz="2400" dirty="0" err="1"/>
              <a:t>you</a:t>
            </a:r>
            <a:r>
              <a:rPr lang="it-IT" sz="2400" dirty="0"/>
              <a:t> </a:t>
            </a:r>
            <a:r>
              <a:rPr lang="it-IT" sz="2400" dirty="0" err="1"/>
              <a:t>try</a:t>
            </a:r>
            <a:r>
              <a:rPr lang="it-IT" sz="2400" dirty="0"/>
              <a:t> to query data and filter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using</a:t>
            </a:r>
            <a:r>
              <a:rPr lang="it-IT" sz="2400" dirty="0"/>
              <a:t> a WHERE </a:t>
            </a:r>
            <a:r>
              <a:rPr lang="it-IT" sz="2400" dirty="0" err="1"/>
              <a:t>statement</a:t>
            </a:r>
            <a:r>
              <a:rPr lang="it-IT" sz="2400" dirty="0"/>
              <a:t> by NOT </a:t>
            </a:r>
            <a:r>
              <a:rPr lang="it-IT" sz="2400" dirty="0" err="1"/>
              <a:t>specifying</a:t>
            </a:r>
            <a:r>
              <a:rPr lang="it-IT" sz="2400" dirty="0"/>
              <a:t> a </a:t>
            </a:r>
            <a:r>
              <a:rPr lang="it-IT" sz="2400" dirty="0" err="1"/>
              <a:t>Partition</a:t>
            </a:r>
            <a:r>
              <a:rPr lang="it-IT" sz="2400" dirty="0"/>
              <a:t> key, Cassandra </a:t>
            </a:r>
            <a:r>
              <a:rPr lang="it-IT" sz="2400" dirty="0" err="1"/>
              <a:t>will</a:t>
            </a:r>
            <a:r>
              <a:rPr lang="it-IT" sz="2400" dirty="0"/>
              <a:t> </a:t>
            </a:r>
            <a:r>
              <a:rPr lang="it-IT" sz="2400" dirty="0" err="1"/>
              <a:t>refuse</a:t>
            </a:r>
            <a:r>
              <a:rPr lang="it-IT" sz="2400" dirty="0"/>
              <a:t> the query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</a:t>
            </a:r>
            <a:r>
              <a:rPr lang="it-IT" sz="2400" dirty="0" err="1"/>
              <a:t>If</a:t>
            </a:r>
            <a:r>
              <a:rPr lang="it-IT" sz="2400" dirty="0"/>
              <a:t> the </a:t>
            </a:r>
            <a:r>
              <a:rPr lang="it-IT" sz="2400" dirty="0" err="1"/>
              <a:t>Partition</a:t>
            </a:r>
            <a:r>
              <a:rPr lang="it-IT" sz="2400" dirty="0"/>
              <a:t> key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composed</a:t>
            </a:r>
            <a:r>
              <a:rPr lang="it-IT" sz="2400" dirty="0"/>
              <a:t>,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necessary</a:t>
            </a:r>
            <a:r>
              <a:rPr lang="it-IT" sz="2400" dirty="0"/>
              <a:t> to </a:t>
            </a:r>
            <a:r>
              <a:rPr lang="it-IT" sz="2400" dirty="0" err="1"/>
              <a:t>provide</a:t>
            </a:r>
            <a:r>
              <a:rPr lang="it-IT" sz="2400" dirty="0"/>
              <a:t> </a:t>
            </a:r>
            <a:r>
              <a:rPr lang="it-IT" sz="2400" dirty="0" err="1"/>
              <a:t>both</a:t>
            </a:r>
            <a:r>
              <a:rPr lang="it-IT" sz="2400" dirty="0"/>
              <a:t> of </a:t>
            </a:r>
            <a:r>
              <a:rPr lang="it-IT" sz="2400" dirty="0" err="1"/>
              <a:t>them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3179962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A94D0-2BF4-453C-8034-7742BE49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A115BBF-8011-4E68-A9C9-48D0792E7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D98EE46-797C-45B8-8337-491B94E05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C6AF869-840F-4B31-B133-1062A0D3A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501" y="640080"/>
            <a:ext cx="4019429" cy="33393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Apache Cassandra data modeling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E4CA735-62CB-4665-AA7D-4A259E3F7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9130" y="4156010"/>
            <a:ext cx="356616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19704C7-B579-43B7-89ED-555E6619A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396" y="0"/>
            <a:ext cx="6909991" cy="6858000"/>
          </a:xfrm>
          <a:prstGeom prst="rect">
            <a:avLst/>
          </a:prstGeom>
          <a:blipFill dpi="0"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0" ty="0" sx="65000" sy="6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08666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0FE4DB-A8E0-4CB9-AE99-C504A9C80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modeling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CFFD777-1D0C-4BBD-8E19-65DA90644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085" y="1924268"/>
            <a:ext cx="10679029" cy="4023360"/>
          </a:xfrm>
        </p:spPr>
        <p:txBody>
          <a:bodyPr>
            <a:normAutofit/>
          </a:bodyPr>
          <a:lstStyle/>
          <a:p>
            <a:r>
              <a:rPr lang="it-IT" sz="2400" dirty="0" err="1"/>
              <a:t>When</a:t>
            </a:r>
            <a:r>
              <a:rPr lang="it-IT" sz="2400" dirty="0"/>
              <a:t> </a:t>
            </a:r>
            <a:r>
              <a:rPr lang="it-IT" sz="2400" dirty="0" err="1"/>
              <a:t>designing</a:t>
            </a:r>
            <a:r>
              <a:rPr lang="it-IT" sz="2400" dirty="0"/>
              <a:t> a data model in a </a:t>
            </a:r>
            <a:r>
              <a:rPr lang="it-IT" sz="2400" dirty="0" err="1"/>
              <a:t>relational</a:t>
            </a:r>
            <a:r>
              <a:rPr lang="it-IT" sz="2400" dirty="0"/>
              <a:t> </a:t>
            </a:r>
            <a:r>
              <a:rPr lang="it-IT" sz="2400" dirty="0" err="1"/>
              <a:t>approach</a:t>
            </a:r>
            <a:r>
              <a:rPr lang="it-IT" sz="2400" dirty="0"/>
              <a:t>, </a:t>
            </a:r>
            <a:r>
              <a:rPr lang="it-IT" sz="2400" dirty="0" err="1"/>
              <a:t>you</a:t>
            </a:r>
            <a:r>
              <a:rPr lang="it-IT" sz="2400" dirty="0"/>
              <a:t> </a:t>
            </a:r>
            <a:r>
              <a:rPr lang="it-IT" sz="2400" dirty="0" err="1"/>
              <a:t>begin</a:t>
            </a:r>
            <a:r>
              <a:rPr lang="it-IT" sz="2400" dirty="0"/>
              <a:t> with the data:</a:t>
            </a:r>
          </a:p>
          <a:p>
            <a:pPr lvl="1"/>
            <a:r>
              <a:rPr lang="it-IT" sz="2000" dirty="0"/>
              <a:t>Create a data model </a:t>
            </a:r>
          </a:p>
          <a:p>
            <a:pPr lvl="1"/>
            <a:r>
              <a:rPr lang="it-IT" sz="2000" dirty="0" err="1"/>
              <a:t>Then</a:t>
            </a:r>
            <a:r>
              <a:rPr lang="it-IT" sz="2000" dirty="0"/>
              <a:t> </a:t>
            </a:r>
            <a:r>
              <a:rPr lang="it-IT" sz="2000" dirty="0" err="1"/>
              <a:t>think</a:t>
            </a:r>
            <a:r>
              <a:rPr lang="it-IT" sz="2000" dirty="0"/>
              <a:t> </a:t>
            </a:r>
            <a:r>
              <a:rPr lang="it-IT" sz="2000" dirty="0" err="1"/>
              <a:t>about</a:t>
            </a:r>
            <a:r>
              <a:rPr lang="it-IT" sz="2000" dirty="0"/>
              <a:t> the </a:t>
            </a:r>
            <a:r>
              <a:rPr lang="it-IT" sz="2000" dirty="0" err="1"/>
              <a:t>application</a:t>
            </a:r>
            <a:endParaRPr lang="it-IT" sz="2000" dirty="0"/>
          </a:p>
          <a:p>
            <a:r>
              <a:rPr lang="it-IT" sz="2400" dirty="0"/>
              <a:t>The cassandra </a:t>
            </a:r>
            <a:r>
              <a:rPr lang="it-IT" sz="2400" dirty="0" err="1"/>
              <a:t>approach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the reverse:</a:t>
            </a:r>
          </a:p>
          <a:p>
            <a:pPr lvl="1"/>
            <a:r>
              <a:rPr lang="it-IT" sz="2000" dirty="0" err="1"/>
              <a:t>Think</a:t>
            </a:r>
            <a:r>
              <a:rPr lang="it-IT" sz="2000" dirty="0"/>
              <a:t> </a:t>
            </a:r>
            <a:r>
              <a:rPr lang="it-IT" sz="2000" dirty="0" err="1"/>
              <a:t>about</a:t>
            </a:r>
            <a:r>
              <a:rPr lang="it-IT" sz="2000" dirty="0"/>
              <a:t> the </a:t>
            </a:r>
            <a:r>
              <a:rPr lang="it-IT" sz="2000" dirty="0" err="1"/>
              <a:t>needs</a:t>
            </a:r>
            <a:r>
              <a:rPr lang="it-IT" sz="2000" dirty="0"/>
              <a:t> of the </a:t>
            </a:r>
            <a:r>
              <a:rPr lang="it-IT" sz="2000" dirty="0" err="1"/>
              <a:t>application</a:t>
            </a:r>
            <a:r>
              <a:rPr lang="it-IT" sz="2000" dirty="0"/>
              <a:t> first</a:t>
            </a:r>
          </a:p>
          <a:p>
            <a:pPr lvl="1"/>
            <a:r>
              <a:rPr lang="it-IT" sz="2000" dirty="0" err="1"/>
              <a:t>Then</a:t>
            </a:r>
            <a:r>
              <a:rPr lang="it-IT" sz="2000" dirty="0"/>
              <a:t> use </a:t>
            </a:r>
            <a:r>
              <a:rPr lang="it-IT" sz="2000" dirty="0" err="1"/>
              <a:t>that</a:t>
            </a:r>
            <a:r>
              <a:rPr lang="it-IT" sz="2000" dirty="0"/>
              <a:t> to derive the model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60DADA0-7A10-410B-A024-FFD286CD8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663" y="4412872"/>
            <a:ext cx="8246836" cy="194383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8246B8DE-332E-436A-A9B1-3A5CB4228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0270" y="2521800"/>
            <a:ext cx="3146555" cy="180416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1310E8C-F07D-4907-8D0A-51F825EF3117}"/>
              </a:ext>
            </a:extLst>
          </p:cNvPr>
          <p:cNvSpPr txBox="1"/>
          <p:nvPr/>
        </p:nvSpPr>
        <p:spPr>
          <a:xfrm>
            <a:off x="2095501" y="6173456"/>
            <a:ext cx="7886700" cy="366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Cassandra data </a:t>
            </a:r>
            <a:r>
              <a:rPr lang="it-IT" dirty="0" err="1"/>
              <a:t>modeling</a:t>
            </a:r>
            <a:r>
              <a:rPr lang="it-IT" dirty="0"/>
              <a:t> </a:t>
            </a:r>
            <a:r>
              <a:rPr lang="it-IT" dirty="0" err="1"/>
              <a:t>methodology</a:t>
            </a:r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22A8838-0006-4E6C-A626-BF6AA72C5DAF}"/>
              </a:ext>
            </a:extLst>
          </p:cNvPr>
          <p:cNvSpPr txBox="1"/>
          <p:nvPr/>
        </p:nvSpPr>
        <p:spPr>
          <a:xfrm>
            <a:off x="8450270" y="5598877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/>
              <a:t>Optimization</a:t>
            </a:r>
            <a:r>
              <a:rPr lang="it-IT" sz="1200" dirty="0"/>
              <a:t> tuning </a:t>
            </a:r>
            <a:r>
              <a:rPr lang="it-IT" sz="1200" dirty="0" err="1"/>
              <a:t>is</a:t>
            </a:r>
            <a:r>
              <a:rPr lang="it-IT" sz="1200" dirty="0"/>
              <a:t> </a:t>
            </a:r>
            <a:r>
              <a:rPr lang="it-IT" sz="1200" dirty="0" err="1"/>
              <a:t>not</a:t>
            </a:r>
            <a:r>
              <a:rPr lang="it-IT" sz="1200" dirty="0"/>
              <a:t> </a:t>
            </a:r>
            <a:r>
              <a:rPr lang="it-IT" sz="1200" dirty="0" err="1"/>
              <a:t>covered</a:t>
            </a:r>
            <a:r>
              <a:rPr lang="it-IT" sz="1200" dirty="0"/>
              <a:t> </a:t>
            </a:r>
            <a:r>
              <a:rPr lang="it-IT" sz="1200" dirty="0" err="1"/>
              <a:t>here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6710955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3C443F-1EA2-4678-8D1B-8B4249E01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437" y="392170"/>
            <a:ext cx="6066818" cy="1499616"/>
          </a:xfrm>
        </p:spPr>
        <p:txBody>
          <a:bodyPr>
            <a:normAutofit/>
          </a:bodyPr>
          <a:lstStyle/>
          <a:p>
            <a:r>
              <a:rPr lang="it-IT" dirty="0"/>
              <a:t>(</a:t>
            </a:r>
            <a:r>
              <a:rPr lang="it-IT" dirty="0" err="1"/>
              <a:t>not</a:t>
            </a:r>
            <a:r>
              <a:rPr lang="it-IT" dirty="0"/>
              <a:t>) Joins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CC2151B-C5A7-4F92-BAAC-25878B711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726" y="1872736"/>
            <a:ext cx="6276529" cy="5162550"/>
          </a:xfrm>
        </p:spPr>
        <p:txBody>
          <a:bodyPr>
            <a:normAutofit/>
          </a:bodyPr>
          <a:lstStyle/>
          <a:p>
            <a:r>
              <a:rPr lang="it-IT" dirty="0"/>
              <a:t>A join </a:t>
            </a: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dirty="0" err="1"/>
              <a:t>operation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performs</a:t>
            </a:r>
            <a:r>
              <a:rPr lang="it-IT" dirty="0"/>
              <a:t> </a:t>
            </a:r>
            <a:r>
              <a:rPr lang="it-IT" dirty="0" err="1"/>
              <a:t>well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relevant</a:t>
            </a:r>
            <a:r>
              <a:rPr lang="it-IT" dirty="0"/>
              <a:t> data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available</a:t>
            </a:r>
            <a:r>
              <a:rPr lang="it-IT" dirty="0"/>
              <a:t> on a single </a:t>
            </a:r>
            <a:r>
              <a:rPr lang="it-IT" dirty="0" err="1"/>
              <a:t>node</a:t>
            </a:r>
            <a:endParaRPr lang="it-IT" dirty="0"/>
          </a:p>
          <a:p>
            <a:pPr lvl="1"/>
            <a:r>
              <a:rPr lang="it-IT" sz="1900" dirty="0" err="1"/>
              <a:t>But</a:t>
            </a:r>
            <a:r>
              <a:rPr lang="it-IT" sz="1900" dirty="0"/>
              <a:t> in </a:t>
            </a:r>
            <a:r>
              <a:rPr lang="it-IT" sz="1900" dirty="0" err="1"/>
              <a:t>distributed</a:t>
            </a:r>
            <a:r>
              <a:rPr lang="it-IT" sz="1900" dirty="0"/>
              <a:t> DB the data </a:t>
            </a:r>
            <a:r>
              <a:rPr lang="it-IT" sz="1900" dirty="0" err="1"/>
              <a:t>is</a:t>
            </a:r>
            <a:r>
              <a:rPr lang="it-IT" sz="1900" dirty="0"/>
              <a:t> spread </a:t>
            </a:r>
            <a:r>
              <a:rPr lang="it-IT" sz="1900" dirty="0" err="1"/>
              <a:t>across</a:t>
            </a:r>
            <a:r>
              <a:rPr lang="it-IT" sz="1900" dirty="0"/>
              <a:t> </a:t>
            </a:r>
            <a:r>
              <a:rPr lang="it-IT" sz="1900" dirty="0" err="1"/>
              <a:t>several</a:t>
            </a:r>
            <a:r>
              <a:rPr lang="it-IT" sz="1900" dirty="0"/>
              <a:t> </a:t>
            </a:r>
            <a:r>
              <a:rPr lang="it-IT" sz="1900" dirty="0" err="1"/>
              <a:t>nodes</a:t>
            </a:r>
            <a:endParaRPr lang="it-IT" sz="1900" dirty="0"/>
          </a:p>
          <a:p>
            <a:pPr lvl="1"/>
            <a:r>
              <a:rPr lang="it-IT" sz="1900" dirty="0" err="1"/>
              <a:t>This</a:t>
            </a:r>
            <a:r>
              <a:rPr lang="it-IT" sz="1900" dirty="0"/>
              <a:t> leads to </a:t>
            </a:r>
            <a:r>
              <a:rPr lang="it-IT" sz="1900" dirty="0" err="1"/>
              <a:t>impredictable</a:t>
            </a:r>
            <a:r>
              <a:rPr lang="it-IT" sz="1900" dirty="0"/>
              <a:t> impact on </a:t>
            </a:r>
            <a:r>
              <a:rPr lang="it-IT" sz="1900" dirty="0" err="1"/>
              <a:t>latency</a:t>
            </a:r>
            <a:r>
              <a:rPr lang="it-IT" sz="1900" dirty="0"/>
              <a:t> </a:t>
            </a:r>
          </a:p>
          <a:p>
            <a:pPr lvl="1"/>
            <a:r>
              <a:rPr lang="it-IT" sz="1900" dirty="0" err="1"/>
              <a:t>That</a:t>
            </a:r>
            <a:r>
              <a:rPr lang="it-IT" sz="1900" dirty="0"/>
              <a:t> </a:t>
            </a:r>
            <a:r>
              <a:rPr lang="it-IT" sz="1900" dirty="0" err="1"/>
              <a:t>is</a:t>
            </a:r>
            <a:r>
              <a:rPr lang="it-IT" sz="1900" dirty="0"/>
              <a:t> </a:t>
            </a:r>
            <a:r>
              <a:rPr lang="it-IT" sz="1900" dirty="0" err="1"/>
              <a:t>why</a:t>
            </a:r>
            <a:r>
              <a:rPr lang="it-IT" sz="1900" dirty="0"/>
              <a:t> joins are NOT </a:t>
            </a:r>
            <a:r>
              <a:rPr lang="it-IT" sz="1900" dirty="0" err="1"/>
              <a:t>supported</a:t>
            </a:r>
            <a:r>
              <a:rPr lang="it-IT" sz="1900" dirty="0"/>
              <a:t> in Cassandra</a:t>
            </a:r>
          </a:p>
          <a:p>
            <a:r>
              <a:rPr lang="it-IT" dirty="0" err="1"/>
              <a:t>Let</a:t>
            </a:r>
            <a:r>
              <a:rPr lang="it-IT" dirty="0"/>
              <a:t> </a:t>
            </a:r>
            <a:r>
              <a:rPr lang="it-IT" dirty="0" err="1"/>
              <a:t>us</a:t>
            </a:r>
            <a:r>
              <a:rPr lang="it-IT" dirty="0"/>
              <a:t> suppose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application</a:t>
            </a:r>
            <a:r>
              <a:rPr lang="it-IT" dirty="0"/>
              <a:t> </a:t>
            </a:r>
            <a:r>
              <a:rPr lang="it-IT" dirty="0" err="1"/>
              <a:t>wants</a:t>
            </a:r>
            <a:r>
              <a:rPr lang="it-IT" dirty="0"/>
              <a:t> to access </a:t>
            </a:r>
            <a:r>
              <a:rPr lang="it-IT" dirty="0" err="1"/>
              <a:t>comments</a:t>
            </a:r>
            <a:r>
              <a:rPr lang="it-IT" dirty="0"/>
              <a:t> in </a:t>
            </a:r>
            <a:r>
              <a:rPr lang="it-IT" dirty="0" err="1"/>
              <a:t>two</a:t>
            </a:r>
            <a:r>
              <a:rPr lang="it-IT" dirty="0"/>
              <a:t> ways:</a:t>
            </a:r>
          </a:p>
          <a:p>
            <a:pPr lvl="1"/>
            <a:r>
              <a:rPr lang="it-IT" sz="1900" dirty="0"/>
              <a:t>By user – user </a:t>
            </a:r>
            <a:r>
              <a:rPr lang="it-IT" sz="1900" dirty="0" err="1"/>
              <a:t>is</a:t>
            </a:r>
            <a:r>
              <a:rPr lang="it-IT" sz="1900" dirty="0"/>
              <a:t> the </a:t>
            </a:r>
            <a:r>
              <a:rPr lang="it-IT" sz="1900" dirty="0" err="1"/>
              <a:t>partition</a:t>
            </a:r>
            <a:r>
              <a:rPr lang="it-IT" sz="1900" dirty="0"/>
              <a:t> key</a:t>
            </a:r>
          </a:p>
          <a:p>
            <a:pPr lvl="1"/>
            <a:r>
              <a:rPr lang="it-IT" sz="1900" dirty="0"/>
              <a:t>By video – video </a:t>
            </a:r>
            <a:r>
              <a:rPr lang="it-IT" sz="1900" dirty="0" err="1"/>
              <a:t>is</a:t>
            </a:r>
            <a:r>
              <a:rPr lang="it-IT" sz="1900" dirty="0"/>
              <a:t> the </a:t>
            </a:r>
            <a:r>
              <a:rPr lang="it-IT" sz="1900" dirty="0" err="1"/>
              <a:t>partition</a:t>
            </a:r>
            <a:r>
              <a:rPr lang="it-IT" sz="1900" dirty="0"/>
              <a:t> key</a:t>
            </a:r>
          </a:p>
          <a:p>
            <a:r>
              <a:rPr lang="it-IT" dirty="0"/>
              <a:t>To support </a:t>
            </a:r>
            <a:r>
              <a:rPr lang="it-IT" dirty="0" err="1"/>
              <a:t>this</a:t>
            </a:r>
            <a:r>
              <a:rPr lang="it-IT" dirty="0"/>
              <a:t> design in Cassandra, 2 </a:t>
            </a:r>
            <a:r>
              <a:rPr lang="it-IT" dirty="0" err="1"/>
              <a:t>tables</a:t>
            </a:r>
            <a:r>
              <a:rPr lang="it-IT" dirty="0"/>
              <a:t> are </a:t>
            </a:r>
            <a:r>
              <a:rPr lang="it-IT" dirty="0" err="1"/>
              <a:t>created</a:t>
            </a:r>
            <a:endParaRPr lang="it-IT" dirty="0"/>
          </a:p>
          <a:p>
            <a:pPr algn="ctr"/>
            <a:r>
              <a:rPr lang="it-IT" dirty="0">
                <a:solidFill>
                  <a:schemeClr val="tx2"/>
                </a:solidFill>
              </a:rPr>
              <a:t>Note: </a:t>
            </a:r>
            <a:r>
              <a:rPr lang="it-IT" dirty="0" err="1">
                <a:solidFill>
                  <a:schemeClr val="tx2"/>
                </a:solidFill>
              </a:rPr>
              <a:t>both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tables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have</a:t>
            </a:r>
            <a:r>
              <a:rPr lang="it-IT" dirty="0">
                <a:solidFill>
                  <a:schemeClr val="tx2"/>
                </a:solidFill>
              </a:rPr>
              <a:t> the </a:t>
            </a:r>
            <a:r>
              <a:rPr lang="it-IT" dirty="0" err="1">
                <a:solidFill>
                  <a:schemeClr val="tx2"/>
                </a:solidFill>
              </a:rPr>
              <a:t>same</a:t>
            </a:r>
            <a:r>
              <a:rPr lang="it-IT" dirty="0">
                <a:solidFill>
                  <a:schemeClr val="tx2"/>
                </a:solidFill>
              </a:rPr>
              <a:t> data, </a:t>
            </a:r>
            <a:r>
              <a:rPr lang="it-IT" dirty="0" err="1">
                <a:solidFill>
                  <a:schemeClr val="tx2"/>
                </a:solidFill>
              </a:rPr>
              <a:t>but</a:t>
            </a:r>
            <a:r>
              <a:rPr lang="it-IT" dirty="0">
                <a:solidFill>
                  <a:schemeClr val="tx2"/>
                </a:solidFill>
              </a:rPr>
              <a:t> are </a:t>
            </a:r>
            <a:r>
              <a:rPr lang="it-IT" dirty="0" err="1">
                <a:solidFill>
                  <a:schemeClr val="tx2"/>
                </a:solidFill>
              </a:rPr>
              <a:t>organized</a:t>
            </a:r>
            <a:r>
              <a:rPr lang="it-IT" dirty="0">
                <a:solidFill>
                  <a:schemeClr val="tx2"/>
                </a:solidFill>
              </a:rPr>
              <a:t> in </a:t>
            </a:r>
            <a:r>
              <a:rPr lang="it-IT" dirty="0" err="1">
                <a:solidFill>
                  <a:schemeClr val="tx2"/>
                </a:solidFill>
              </a:rPr>
              <a:t>different</a:t>
            </a:r>
            <a:r>
              <a:rPr lang="it-IT" dirty="0">
                <a:solidFill>
                  <a:schemeClr val="tx2"/>
                </a:solidFill>
              </a:rPr>
              <a:t> ways!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1958911F-2F2C-4BE0-9465-8B424ED66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8965" y="3725920"/>
            <a:ext cx="4022291" cy="303683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7A7BB06D-DEA5-463C-AF82-A2CEFF61A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965" y="392170"/>
            <a:ext cx="4338328" cy="303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223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1D09532-169F-4697-A4F9-E6064B0E6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Conceptual</a:t>
            </a:r>
            <a:r>
              <a:rPr lang="it-IT" dirty="0"/>
              <a:t> data </a:t>
            </a:r>
            <a:r>
              <a:rPr lang="it-IT" dirty="0" err="1"/>
              <a:t>modeling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31757C-A02B-46C6-8ABF-30AC76215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943100"/>
            <a:ext cx="9720073" cy="4023360"/>
          </a:xfrm>
        </p:spPr>
        <p:txBody>
          <a:bodyPr/>
          <a:lstStyle/>
          <a:p>
            <a:r>
              <a:rPr lang="it-IT" dirty="0"/>
              <a:t>A </a:t>
            </a:r>
            <a:r>
              <a:rPr lang="it-IT" dirty="0" err="1"/>
              <a:t>conceptual</a:t>
            </a:r>
            <a:r>
              <a:rPr lang="it-IT" dirty="0"/>
              <a:t> data model </a:t>
            </a:r>
            <a:r>
              <a:rPr lang="it-IT" dirty="0" err="1"/>
              <a:t>is</a:t>
            </a:r>
            <a:r>
              <a:rPr lang="it-IT" dirty="0"/>
              <a:t> an abstract </a:t>
            </a:r>
            <a:r>
              <a:rPr lang="it-IT" dirty="0" err="1"/>
              <a:t>view</a:t>
            </a:r>
            <a:r>
              <a:rPr lang="it-IT" dirty="0"/>
              <a:t> of the domain</a:t>
            </a:r>
          </a:p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independent</a:t>
            </a:r>
            <a:endParaRPr lang="it-IT" dirty="0"/>
          </a:p>
          <a:p>
            <a:pPr lvl="1"/>
            <a:r>
              <a:rPr lang="it-IT" dirty="0"/>
              <a:t>Not </a:t>
            </a:r>
            <a:r>
              <a:rPr lang="it-IT" dirty="0" err="1"/>
              <a:t>related</a:t>
            </a:r>
            <a:r>
              <a:rPr lang="it-IT" dirty="0"/>
              <a:t> to </a:t>
            </a:r>
            <a:r>
              <a:rPr lang="it-IT" dirty="0" err="1"/>
              <a:t>any</a:t>
            </a:r>
            <a:r>
              <a:rPr lang="it-IT" dirty="0"/>
              <a:t> database system</a:t>
            </a:r>
          </a:p>
          <a:p>
            <a:r>
              <a:rPr lang="it-IT" dirty="0" err="1"/>
              <a:t>It</a:t>
            </a:r>
            <a:r>
              <a:rPr lang="it-IT" dirty="0"/>
              <a:t> can be </a:t>
            </a:r>
            <a:r>
              <a:rPr lang="it-IT" dirty="0" err="1"/>
              <a:t>drawn</a:t>
            </a:r>
            <a:r>
              <a:rPr lang="it-IT" dirty="0"/>
              <a:t> in UML or ER</a:t>
            </a:r>
          </a:p>
          <a:p>
            <a:r>
              <a:rPr lang="it-IT" dirty="0"/>
              <a:t>No big </a:t>
            </a:r>
            <a:r>
              <a:rPr lang="it-IT" dirty="0" err="1"/>
              <a:t>deal</a:t>
            </a:r>
            <a:r>
              <a:rPr lang="it-IT" dirty="0"/>
              <a:t>: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relational</a:t>
            </a:r>
            <a:r>
              <a:rPr lang="it-IT" dirty="0"/>
              <a:t> databases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834CB52-7625-4148-B98D-F29416722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3930" y="4185154"/>
            <a:ext cx="5920465" cy="196380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BA01279-AE60-41FB-A831-B7FC67FF2F55}"/>
              </a:ext>
            </a:extLst>
          </p:cNvPr>
          <p:cNvSpPr txBox="1"/>
          <p:nvPr/>
        </p:nvSpPr>
        <p:spPr>
          <a:xfrm>
            <a:off x="2095501" y="6049631"/>
            <a:ext cx="7886700" cy="366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Cassandra data </a:t>
            </a:r>
            <a:r>
              <a:rPr lang="it-IT" dirty="0" err="1"/>
              <a:t>modeling</a:t>
            </a:r>
            <a:r>
              <a:rPr lang="it-IT" dirty="0"/>
              <a:t> </a:t>
            </a:r>
            <a:r>
              <a:rPr lang="it-IT" dirty="0" err="1"/>
              <a:t>methodology</a:t>
            </a:r>
            <a:endParaRPr lang="it-IT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8954E7FF-F541-49E5-8449-D2A91A4F7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164" y="2614806"/>
            <a:ext cx="5172075" cy="1019175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CE5C7B3-13C3-427E-95FE-30BDF0FAE125}"/>
              </a:ext>
            </a:extLst>
          </p:cNvPr>
          <p:cNvSpPr txBox="1"/>
          <p:nvPr/>
        </p:nvSpPr>
        <p:spPr>
          <a:xfrm>
            <a:off x="5276851" y="3771526"/>
            <a:ext cx="7886700" cy="366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An ER </a:t>
            </a:r>
            <a:r>
              <a:rPr lang="it-IT" dirty="0" err="1"/>
              <a:t>diagram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943053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CA1CA5A8-18F7-4864-AA8D-AF6845DCB39E}"/>
              </a:ext>
            </a:extLst>
          </p:cNvPr>
          <p:cNvSpPr/>
          <p:nvPr/>
        </p:nvSpPr>
        <p:spPr>
          <a:xfrm>
            <a:off x="6519887" y="0"/>
            <a:ext cx="5672113" cy="695325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37300DE-9EAD-4C95-91CF-81DF28FB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application</a:t>
            </a:r>
            <a:r>
              <a:rPr lang="it-IT" dirty="0"/>
              <a:t> workflow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BFCC92-DAFB-4326-9156-8C01DB70F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182" y="2083689"/>
            <a:ext cx="5755386" cy="4023360"/>
          </a:xfrm>
        </p:spPr>
        <p:txBody>
          <a:bodyPr/>
          <a:lstStyle/>
          <a:p>
            <a:r>
              <a:rPr lang="it-IT" dirty="0"/>
              <a:t>We </a:t>
            </a:r>
            <a:r>
              <a:rPr lang="it-IT" dirty="0" err="1"/>
              <a:t>need</a:t>
            </a:r>
            <a:r>
              <a:rPr lang="it-IT" dirty="0"/>
              <a:t> to </a:t>
            </a:r>
            <a:r>
              <a:rPr lang="it-IT" dirty="0" err="1"/>
              <a:t>specify</a:t>
            </a:r>
            <a:r>
              <a:rPr lang="it-IT" dirty="0"/>
              <a:t> </a:t>
            </a:r>
            <a:r>
              <a:rPr lang="it-IT" dirty="0" err="1"/>
              <a:t>how</a:t>
            </a:r>
            <a:r>
              <a:rPr lang="it-IT" dirty="0"/>
              <a:t> users </a:t>
            </a:r>
            <a:r>
              <a:rPr lang="it-IT" dirty="0" err="1"/>
              <a:t>will</a:t>
            </a:r>
            <a:r>
              <a:rPr lang="it-IT" dirty="0"/>
              <a:t> use the system</a:t>
            </a:r>
          </a:p>
          <a:p>
            <a:endParaRPr lang="it-IT" sz="100" dirty="0"/>
          </a:p>
          <a:p>
            <a:pPr algn="ctr"/>
            <a:r>
              <a:rPr lang="it-IT" sz="2400" dirty="0">
                <a:solidFill>
                  <a:schemeClr val="tx2"/>
                </a:solidFill>
              </a:rPr>
              <a:t>Trace an </a:t>
            </a:r>
            <a:r>
              <a:rPr lang="it-IT" sz="2400" b="1" dirty="0" err="1">
                <a:solidFill>
                  <a:schemeClr val="tx2"/>
                </a:solidFill>
              </a:rPr>
              <a:t>application</a:t>
            </a:r>
            <a:r>
              <a:rPr lang="it-IT" sz="2400" b="1" dirty="0">
                <a:solidFill>
                  <a:schemeClr val="tx2"/>
                </a:solidFill>
              </a:rPr>
              <a:t> workflow </a:t>
            </a:r>
            <a:r>
              <a:rPr lang="it-IT" sz="2400" dirty="0">
                <a:solidFill>
                  <a:schemeClr val="tx2"/>
                </a:solidFill>
              </a:rPr>
              <a:t>to </a:t>
            </a:r>
            <a:r>
              <a:rPr lang="it-IT" sz="2400" dirty="0" err="1">
                <a:solidFill>
                  <a:schemeClr val="tx2"/>
                </a:solidFill>
              </a:rPr>
              <a:t>determine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which</a:t>
            </a:r>
            <a:r>
              <a:rPr lang="it-IT" sz="2400" dirty="0">
                <a:solidFill>
                  <a:schemeClr val="tx2"/>
                </a:solidFill>
              </a:rPr>
              <a:t> query to </a:t>
            </a:r>
            <a:r>
              <a:rPr lang="it-IT" sz="2400" dirty="0" err="1">
                <a:solidFill>
                  <a:schemeClr val="tx2"/>
                </a:solidFill>
              </a:rPr>
              <a:t>perform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against</a:t>
            </a:r>
            <a:r>
              <a:rPr lang="it-IT" sz="2400" dirty="0">
                <a:solidFill>
                  <a:schemeClr val="tx2"/>
                </a:solidFill>
              </a:rPr>
              <a:t> the DB</a:t>
            </a:r>
            <a:br>
              <a:rPr lang="it-IT" sz="2400" dirty="0">
                <a:solidFill>
                  <a:schemeClr val="tx2"/>
                </a:solidFill>
              </a:rPr>
            </a:br>
            <a:r>
              <a:rPr lang="it-IT" sz="2400" b="1" dirty="0">
                <a:solidFill>
                  <a:schemeClr val="tx2"/>
                </a:solidFill>
              </a:rPr>
              <a:t>Cassandra </a:t>
            </a:r>
            <a:r>
              <a:rPr lang="it-IT" sz="2400" b="1" dirty="0" err="1">
                <a:solidFill>
                  <a:schemeClr val="tx2"/>
                </a:solidFill>
              </a:rPr>
              <a:t>is</a:t>
            </a:r>
            <a:r>
              <a:rPr lang="it-IT" sz="2400" b="1" dirty="0">
                <a:solidFill>
                  <a:schemeClr val="tx2"/>
                </a:solidFill>
              </a:rPr>
              <a:t> query-</a:t>
            </a:r>
            <a:r>
              <a:rPr lang="it-IT" sz="2400" b="1" dirty="0" err="1">
                <a:solidFill>
                  <a:schemeClr val="tx2"/>
                </a:solidFill>
              </a:rPr>
              <a:t>driven</a:t>
            </a:r>
            <a:endParaRPr lang="it-IT" sz="2400" b="1" dirty="0">
              <a:solidFill>
                <a:schemeClr val="tx2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531F06D-A77A-468C-B184-C0A8986E6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986" y="4048544"/>
            <a:ext cx="4991778" cy="158072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4634012-E4E2-40D0-AE6F-98B341920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34" y="2083689"/>
            <a:ext cx="5482018" cy="3421401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AE0E79BA-CC37-4EBA-A14E-29621C4A27E7}"/>
              </a:ext>
            </a:extLst>
          </p:cNvPr>
          <p:cNvSpPr txBox="1"/>
          <p:nvPr/>
        </p:nvSpPr>
        <p:spPr>
          <a:xfrm>
            <a:off x="-371475" y="5948934"/>
            <a:ext cx="7886700" cy="366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Cassandra data </a:t>
            </a:r>
            <a:r>
              <a:rPr lang="it-IT" dirty="0" err="1"/>
              <a:t>modeling</a:t>
            </a:r>
            <a:r>
              <a:rPr lang="it-IT" dirty="0"/>
              <a:t> </a:t>
            </a:r>
            <a:r>
              <a:rPr lang="it-IT" dirty="0" err="1"/>
              <a:t>methodology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D8B70D2-1738-4C35-988E-7A32BE10891E}"/>
              </a:ext>
            </a:extLst>
          </p:cNvPr>
          <p:cNvSpPr txBox="1"/>
          <p:nvPr/>
        </p:nvSpPr>
        <p:spPr>
          <a:xfrm>
            <a:off x="6614934" y="5662658"/>
            <a:ext cx="5482018" cy="366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application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a workflow</a:t>
            </a:r>
          </a:p>
        </p:txBody>
      </p:sp>
    </p:spTree>
    <p:extLst>
      <p:ext uri="{BB962C8B-B14F-4D97-AF65-F5344CB8AC3E}">
        <p14:creationId xmlns:p14="http://schemas.microsoft.com/office/powerpoint/2010/main" val="29094616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B3F50D-31BA-4BD3-AB6D-5A078E9B7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Mapping </a:t>
            </a:r>
            <a:r>
              <a:rPr lang="it-IT" dirty="0" err="1"/>
              <a:t>conceptual</a:t>
            </a:r>
            <a:r>
              <a:rPr lang="it-IT" dirty="0"/>
              <a:t> to </a:t>
            </a:r>
            <a:r>
              <a:rPr lang="it-IT" dirty="0" err="1"/>
              <a:t>logical</a:t>
            </a:r>
            <a:r>
              <a:rPr lang="it-IT" dirty="0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E7E8EF3-A057-4692-9980-970F7E1BB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57480"/>
            <a:ext cx="7033056" cy="4023360"/>
          </a:xfrm>
        </p:spPr>
        <p:txBody>
          <a:bodyPr/>
          <a:lstStyle/>
          <a:p>
            <a:r>
              <a:rPr lang="it-IT" dirty="0"/>
              <a:t>The mapping takes </a:t>
            </a:r>
            <a:r>
              <a:rPr lang="it-IT" dirty="0" err="1"/>
              <a:t>both</a:t>
            </a:r>
            <a:r>
              <a:rPr lang="it-IT" dirty="0"/>
              <a:t> the </a:t>
            </a:r>
            <a:r>
              <a:rPr lang="it-IT" dirty="0" err="1"/>
              <a:t>conceptual</a:t>
            </a:r>
            <a:r>
              <a:rPr lang="it-IT" dirty="0"/>
              <a:t> data model and the access pattern</a:t>
            </a:r>
          </a:p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creates</a:t>
            </a:r>
            <a:r>
              <a:rPr lang="it-IT" dirty="0"/>
              <a:t> a </a:t>
            </a:r>
            <a:r>
              <a:rPr lang="it-IT" dirty="0" err="1"/>
              <a:t>logical</a:t>
            </a:r>
            <a:r>
              <a:rPr lang="it-IT" dirty="0"/>
              <a:t> Data Model, </a:t>
            </a:r>
            <a:r>
              <a:rPr lang="it-IT" dirty="0" err="1"/>
              <a:t>called</a:t>
            </a:r>
            <a:r>
              <a:rPr lang="it-IT" dirty="0"/>
              <a:t> «</a:t>
            </a:r>
            <a:r>
              <a:rPr lang="it-IT" dirty="0" err="1"/>
              <a:t>Chebotko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»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8D7B1B6-3BD0-4622-A019-19B523A7A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9966" y="1967005"/>
            <a:ext cx="3239466" cy="341376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C5FFD25-9CE0-4798-AB02-EB1A913E8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883" y="3352800"/>
            <a:ext cx="6210301" cy="269177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3C62D67-9B83-4A50-9EC3-31CD25AD1463}"/>
              </a:ext>
            </a:extLst>
          </p:cNvPr>
          <p:cNvSpPr txBox="1"/>
          <p:nvPr/>
        </p:nvSpPr>
        <p:spPr>
          <a:xfrm>
            <a:off x="2211024" y="6077729"/>
            <a:ext cx="5482018" cy="366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Chebotko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– </a:t>
            </a:r>
            <a:r>
              <a:rPr lang="it-IT" dirty="0" err="1"/>
              <a:t>logical</a:t>
            </a:r>
            <a:r>
              <a:rPr lang="it-IT" dirty="0"/>
              <a:t> </a:t>
            </a:r>
            <a:r>
              <a:rPr lang="it-IT" dirty="0" err="1"/>
              <a:t>view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29063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339E01-0947-4000-82E2-C5A46CA5C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13128"/>
            <a:ext cx="9720072" cy="1154807"/>
          </a:xfrm>
        </p:spPr>
        <p:txBody>
          <a:bodyPr/>
          <a:lstStyle/>
          <a:p>
            <a:r>
              <a:rPr lang="en-US" dirty="0"/>
              <a:t>Why</a:t>
            </a:r>
            <a:r>
              <a:rPr lang="it-IT" dirty="0"/>
              <a:t> Cassandra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FA288CF-8EB9-4288-8C24-253019792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606861"/>
            <a:ext cx="9720073" cy="532658"/>
          </a:xfrm>
        </p:spPr>
        <p:txBody>
          <a:bodyPr>
            <a:normAutofit/>
          </a:bodyPr>
          <a:lstStyle/>
          <a:p>
            <a:pPr algn="ctr"/>
            <a:r>
              <a:rPr lang="it-IT" sz="2800" dirty="0"/>
              <a:t>RDBMS </a:t>
            </a:r>
            <a:r>
              <a:rPr lang="it-IT" sz="2800" dirty="0" err="1"/>
              <a:t>does</a:t>
            </a:r>
            <a:r>
              <a:rPr lang="it-IT" sz="2800" dirty="0"/>
              <a:t> </a:t>
            </a:r>
            <a:r>
              <a:rPr lang="it-IT" sz="2800" dirty="0" err="1"/>
              <a:t>not</a:t>
            </a:r>
            <a:r>
              <a:rPr lang="it-IT" sz="2800" dirty="0"/>
              <a:t> work and scale </a:t>
            </a:r>
            <a:r>
              <a:rPr lang="it-IT" sz="2800" dirty="0" err="1"/>
              <a:t>well</a:t>
            </a:r>
            <a:r>
              <a:rPr lang="it-IT" sz="2800" dirty="0"/>
              <a:t> for big data: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77F6FF2A-FBC1-406F-9ECD-F2FC4D045DB7}"/>
              </a:ext>
            </a:extLst>
          </p:cNvPr>
          <p:cNvCxnSpPr>
            <a:cxnSpLocks/>
          </p:cNvCxnSpPr>
          <p:nvPr/>
        </p:nvCxnSpPr>
        <p:spPr>
          <a:xfrm>
            <a:off x="6096000" y="2254929"/>
            <a:ext cx="0" cy="44033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58985BC-B9DA-42BF-9C37-FEECBF4FA339}"/>
              </a:ext>
            </a:extLst>
          </p:cNvPr>
          <p:cNvCxnSpPr/>
          <p:nvPr/>
        </p:nvCxnSpPr>
        <p:spPr>
          <a:xfrm>
            <a:off x="486540" y="4122347"/>
            <a:ext cx="1112372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A33B7A8-7177-4B67-9740-11AD3165DB8B}"/>
              </a:ext>
            </a:extLst>
          </p:cNvPr>
          <p:cNvSpPr txBox="1"/>
          <p:nvPr/>
        </p:nvSpPr>
        <p:spPr>
          <a:xfrm>
            <a:off x="770628" y="2181937"/>
            <a:ext cx="5113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Replication: ACID </a:t>
            </a:r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does</a:t>
            </a:r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not</a:t>
            </a:r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hold</a:t>
            </a:r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anymore</a:t>
            </a:r>
            <a:endParaRPr lang="it-IT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3CCE577A-1586-4D97-B485-B6A206FD3461}"/>
              </a:ext>
            </a:extLst>
          </p:cNvPr>
          <p:cNvSpPr/>
          <p:nvPr/>
        </p:nvSpPr>
        <p:spPr>
          <a:xfrm>
            <a:off x="1277880" y="3181204"/>
            <a:ext cx="807868" cy="8078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ECAA094C-4347-4550-B6F3-97BCE41C913A}"/>
              </a:ext>
            </a:extLst>
          </p:cNvPr>
          <p:cNvSpPr/>
          <p:nvPr/>
        </p:nvSpPr>
        <p:spPr>
          <a:xfrm>
            <a:off x="4688890" y="3181204"/>
            <a:ext cx="807868" cy="80786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6F530AC8-53C7-4ABD-B370-FE9FC4BD3592}"/>
              </a:ext>
            </a:extLst>
          </p:cNvPr>
          <p:cNvSpPr/>
          <p:nvPr/>
        </p:nvSpPr>
        <p:spPr>
          <a:xfrm>
            <a:off x="2781418" y="3181204"/>
            <a:ext cx="807868" cy="80786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4" name="Connettore curvo 13">
            <a:extLst>
              <a:ext uri="{FF2B5EF4-FFF2-40B4-BE49-F238E27FC236}">
                <a16:creationId xmlns:a16="http://schemas.microsoft.com/office/drawing/2014/main" id="{50FF11F4-7238-42C0-8A9F-21510BE90D44}"/>
              </a:ext>
            </a:extLst>
          </p:cNvPr>
          <p:cNvCxnSpPr>
            <a:stCxn id="10" idx="7"/>
            <a:endCxn id="11" idx="1"/>
          </p:cNvCxnSpPr>
          <p:nvPr/>
        </p:nvCxnSpPr>
        <p:spPr>
          <a:xfrm rot="5400000" flipH="1" flipV="1">
            <a:off x="3387319" y="1879633"/>
            <a:ext cx="12700" cy="2839762"/>
          </a:xfrm>
          <a:prstGeom prst="curvedConnector3">
            <a:avLst>
              <a:gd name="adj1" fmla="val 2731575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curvo 16">
            <a:extLst>
              <a:ext uri="{FF2B5EF4-FFF2-40B4-BE49-F238E27FC236}">
                <a16:creationId xmlns:a16="http://schemas.microsoft.com/office/drawing/2014/main" id="{6AB809D5-5C8D-44A0-AACD-FDB4EA2367B0}"/>
              </a:ext>
            </a:extLst>
          </p:cNvPr>
          <p:cNvCxnSpPr>
            <a:stCxn id="10" idx="6"/>
            <a:endCxn id="12" idx="2"/>
          </p:cNvCxnSpPr>
          <p:nvPr/>
        </p:nvCxnSpPr>
        <p:spPr>
          <a:xfrm>
            <a:off x="2085748" y="3585138"/>
            <a:ext cx="695670" cy="12700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4F5BE8CE-C918-4335-8AA5-2B92497BE7C8}"/>
              </a:ext>
            </a:extLst>
          </p:cNvPr>
          <p:cNvCxnSpPr>
            <a:stCxn id="12" idx="6"/>
            <a:endCxn id="11" idx="2"/>
          </p:cNvCxnSpPr>
          <p:nvPr/>
        </p:nvCxnSpPr>
        <p:spPr>
          <a:xfrm>
            <a:off x="3589286" y="3585138"/>
            <a:ext cx="10996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249B1FE-8BF0-473D-86A5-0662CDBDA42F}"/>
              </a:ext>
            </a:extLst>
          </p:cNvPr>
          <p:cNvSpPr txBox="1"/>
          <p:nvPr/>
        </p:nvSpPr>
        <p:spPr>
          <a:xfrm>
            <a:off x="1322205" y="3392564"/>
            <a:ext cx="807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Client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65B3D2F-400A-4F57-BD7C-B8A308092518}"/>
              </a:ext>
            </a:extLst>
          </p:cNvPr>
          <p:cNvSpPr txBox="1"/>
          <p:nvPr/>
        </p:nvSpPr>
        <p:spPr>
          <a:xfrm>
            <a:off x="2807201" y="3382606"/>
            <a:ext cx="985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Master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0F08A97D-14C4-45BC-BE64-B456115B220A}"/>
              </a:ext>
            </a:extLst>
          </p:cNvPr>
          <p:cNvSpPr txBox="1"/>
          <p:nvPr/>
        </p:nvSpPr>
        <p:spPr>
          <a:xfrm>
            <a:off x="4775694" y="3361449"/>
            <a:ext cx="807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Slave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A91F6CB-BAC5-422D-B214-2DD7014309DA}"/>
              </a:ext>
            </a:extLst>
          </p:cNvPr>
          <p:cNvSpPr txBox="1"/>
          <p:nvPr/>
        </p:nvSpPr>
        <p:spPr>
          <a:xfrm>
            <a:off x="3494911" y="3622600"/>
            <a:ext cx="16197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Replication lag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F9DDD4A9-717F-4690-A32D-B37B8E738231}"/>
              </a:ext>
            </a:extLst>
          </p:cNvPr>
          <p:cNvSpPr txBox="1"/>
          <p:nvPr/>
        </p:nvSpPr>
        <p:spPr>
          <a:xfrm>
            <a:off x="2685013" y="2663559"/>
            <a:ext cx="16197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/>
              <a:t>Unconsistent</a:t>
            </a:r>
            <a:r>
              <a:rPr lang="it-IT" sz="1400" dirty="0"/>
              <a:t> </a:t>
            </a:r>
            <a:r>
              <a:rPr lang="it-IT" sz="1400" dirty="0" err="1"/>
              <a:t>result</a:t>
            </a:r>
            <a:endParaRPr lang="it-IT" sz="1400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EF443973-B56C-42D1-859D-78B483C1BFDF}"/>
              </a:ext>
            </a:extLst>
          </p:cNvPr>
          <p:cNvSpPr txBox="1"/>
          <p:nvPr/>
        </p:nvSpPr>
        <p:spPr>
          <a:xfrm>
            <a:off x="6518154" y="2188583"/>
            <a:ext cx="5113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Third </a:t>
            </a:r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Normal</a:t>
            </a:r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 Form </a:t>
            </a:r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doesn’t</a:t>
            </a:r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 scale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3C19A290-F107-4821-B2E5-0863DB1F29AF}"/>
              </a:ext>
            </a:extLst>
          </p:cNvPr>
          <p:cNvSpPr txBox="1"/>
          <p:nvPr/>
        </p:nvSpPr>
        <p:spPr>
          <a:xfrm>
            <a:off x="6296363" y="2549034"/>
            <a:ext cx="54090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Queries are not predictable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Users want a fast system</a:t>
            </a:r>
          </a:p>
          <a:p>
            <a:pPr marL="285750" indent="-285750">
              <a:buFontTx/>
              <a:buChar char="-"/>
            </a:pPr>
            <a:r>
              <a:rPr lang="en-US" dirty="0"/>
              <a:t>Must </a:t>
            </a:r>
            <a:r>
              <a:rPr lang="en-US" dirty="0" err="1"/>
              <a:t>denormalize</a:t>
            </a:r>
            <a:r>
              <a:rPr lang="en-US" dirty="0"/>
              <a:t> data</a:t>
            </a:r>
          </a:p>
          <a:p>
            <a:pPr marL="285750" indent="-285750">
              <a:buFontTx/>
              <a:buChar char="-"/>
            </a:pPr>
            <a:r>
              <a:rPr lang="en-US" dirty="0"/>
              <a:t>Avoid disk seek</a:t>
            </a:r>
          </a:p>
          <a:p>
            <a:pPr marL="285750" indent="-285750">
              <a:buFontTx/>
              <a:buChar char="-"/>
            </a:pPr>
            <a:r>
              <a:rPr lang="en-US" dirty="0"/>
              <a:t>Sacrifice disk space to accept redundancy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999969BC-29BF-47E0-A1F1-649E84A989BA}"/>
              </a:ext>
            </a:extLst>
          </p:cNvPr>
          <p:cNvSpPr txBox="1"/>
          <p:nvPr/>
        </p:nvSpPr>
        <p:spPr>
          <a:xfrm>
            <a:off x="726245" y="4286405"/>
            <a:ext cx="5113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Sharding</a:t>
            </a:r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is</a:t>
            </a:r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 a </a:t>
            </a:r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nightmare</a:t>
            </a:r>
            <a:endParaRPr lang="it-IT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0CCB34B0-EA5E-425F-8EF9-B625B96E2E26}"/>
              </a:ext>
            </a:extLst>
          </p:cNvPr>
          <p:cNvSpPr/>
          <p:nvPr/>
        </p:nvSpPr>
        <p:spPr>
          <a:xfrm>
            <a:off x="581740" y="4779160"/>
            <a:ext cx="611140" cy="6111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3A9BA1C5-EA76-45E6-9C9B-A7CF9B246324}"/>
              </a:ext>
            </a:extLst>
          </p:cNvPr>
          <p:cNvSpPr txBox="1"/>
          <p:nvPr/>
        </p:nvSpPr>
        <p:spPr>
          <a:xfrm>
            <a:off x="631669" y="4975518"/>
            <a:ext cx="5668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Client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5991E73A-1CCC-4267-ACA3-38C4E383B9CB}"/>
              </a:ext>
            </a:extLst>
          </p:cNvPr>
          <p:cNvSpPr/>
          <p:nvPr/>
        </p:nvSpPr>
        <p:spPr>
          <a:xfrm>
            <a:off x="1781514" y="4855902"/>
            <a:ext cx="566815" cy="566815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82F1782C-3790-44E7-B625-1879001AF2EC}"/>
              </a:ext>
            </a:extLst>
          </p:cNvPr>
          <p:cNvSpPr/>
          <p:nvPr/>
        </p:nvSpPr>
        <p:spPr>
          <a:xfrm>
            <a:off x="1690380" y="5505706"/>
            <a:ext cx="566815" cy="566815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FD9F4CDB-5438-4C8D-ADFC-78EE4C3AB983}"/>
              </a:ext>
            </a:extLst>
          </p:cNvPr>
          <p:cNvSpPr/>
          <p:nvPr/>
        </p:nvSpPr>
        <p:spPr>
          <a:xfrm>
            <a:off x="1138609" y="5986702"/>
            <a:ext cx="566815" cy="566815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6131A7B8-8E97-4D2F-9B88-9AF2FEFE3251}"/>
              </a:ext>
            </a:extLst>
          </p:cNvPr>
          <p:cNvSpPr/>
          <p:nvPr/>
        </p:nvSpPr>
        <p:spPr>
          <a:xfrm>
            <a:off x="358273" y="5979379"/>
            <a:ext cx="566815" cy="566815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ACA74139-F513-40C5-8AB1-1335F9015A02}"/>
              </a:ext>
            </a:extLst>
          </p:cNvPr>
          <p:cNvCxnSpPr>
            <a:stCxn id="28" idx="4"/>
            <a:endCxn id="33" idx="0"/>
          </p:cNvCxnSpPr>
          <p:nvPr/>
        </p:nvCxnSpPr>
        <p:spPr>
          <a:xfrm flipH="1">
            <a:off x="641681" y="5390300"/>
            <a:ext cx="245629" cy="589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9B3E5F5C-1F73-428C-9B65-578EB57A6D23}"/>
              </a:ext>
            </a:extLst>
          </p:cNvPr>
          <p:cNvCxnSpPr>
            <a:stCxn id="28" idx="5"/>
            <a:endCxn id="32" idx="0"/>
          </p:cNvCxnSpPr>
          <p:nvPr/>
        </p:nvCxnSpPr>
        <p:spPr>
          <a:xfrm>
            <a:off x="1103381" y="5300801"/>
            <a:ext cx="318636" cy="685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2 38">
            <a:extLst>
              <a:ext uri="{FF2B5EF4-FFF2-40B4-BE49-F238E27FC236}">
                <a16:creationId xmlns:a16="http://schemas.microsoft.com/office/drawing/2014/main" id="{B51AD80C-689D-414D-B1ED-542AE027832E}"/>
              </a:ext>
            </a:extLst>
          </p:cNvPr>
          <p:cNvCxnSpPr>
            <a:stCxn id="28" idx="7"/>
            <a:endCxn id="30" idx="1"/>
          </p:cNvCxnSpPr>
          <p:nvPr/>
        </p:nvCxnSpPr>
        <p:spPr>
          <a:xfrm>
            <a:off x="1103381" y="4868659"/>
            <a:ext cx="761141" cy="70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40F988C0-EA37-4CBC-8C7A-0E15432B9947}"/>
              </a:ext>
            </a:extLst>
          </p:cNvPr>
          <p:cNvCxnSpPr>
            <a:stCxn id="29" idx="3"/>
            <a:endCxn id="31" idx="1"/>
          </p:cNvCxnSpPr>
          <p:nvPr/>
        </p:nvCxnSpPr>
        <p:spPr>
          <a:xfrm>
            <a:off x="1198484" y="5114018"/>
            <a:ext cx="574904" cy="474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9A79E6F3-AF80-420D-BD3F-4BA292B05B10}"/>
              </a:ext>
            </a:extLst>
          </p:cNvPr>
          <p:cNvSpPr txBox="1"/>
          <p:nvPr/>
        </p:nvSpPr>
        <p:spPr>
          <a:xfrm>
            <a:off x="2305866" y="4682512"/>
            <a:ext cx="38325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Joins and aggregation are off limits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Data is scattered in </a:t>
            </a:r>
            <a:r>
              <a:rPr lang="en-US" dirty="0" err="1"/>
              <a:t>shardes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Using 2’ indexes hit every shard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 a shard is painful: manually move its assigned data</a:t>
            </a:r>
          </a:p>
          <a:p>
            <a:pPr marL="285750" indent="-285750">
              <a:buFontTx/>
              <a:buChar char="-"/>
            </a:pPr>
            <a:r>
              <a:rPr lang="en-US" dirty="0"/>
              <a:t>Edit every shard manually in case of schema changes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F92DABA4-679F-47A1-9743-1DBFFB5B907D}"/>
              </a:ext>
            </a:extLst>
          </p:cNvPr>
          <p:cNvSpPr txBox="1"/>
          <p:nvPr/>
        </p:nvSpPr>
        <p:spPr>
          <a:xfrm>
            <a:off x="6496725" y="4237944"/>
            <a:ext cx="5113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High </a:t>
            </a:r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availability</a:t>
            </a:r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is</a:t>
            </a:r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50000"/>
                  </a:schemeClr>
                </a:solidFill>
              </a:rPr>
              <a:t>apparent</a:t>
            </a:r>
            <a:endParaRPr lang="it-IT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3E3FE23E-BE34-481C-9BD9-3BBBE279F695}"/>
              </a:ext>
            </a:extLst>
          </p:cNvPr>
          <p:cNvSpPr txBox="1"/>
          <p:nvPr/>
        </p:nvSpPr>
        <p:spPr>
          <a:xfrm>
            <a:off x="6316118" y="4593589"/>
            <a:ext cx="55176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If a master fails, its slaves are useless until the master is up again</a:t>
            </a:r>
          </a:p>
          <a:p>
            <a:pPr marL="285750" indent="-285750">
              <a:buFontTx/>
              <a:buChar char="-"/>
            </a:pPr>
            <a:r>
              <a:rPr lang="en-US" dirty="0"/>
              <a:t>Manage multiple data centers is a disaster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Frequent downtime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Changes to DB settings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Updates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Drive or power supply failures</a:t>
            </a:r>
          </a:p>
        </p:txBody>
      </p:sp>
    </p:spTree>
    <p:extLst>
      <p:ext uri="{BB962C8B-B14F-4D97-AF65-F5344CB8AC3E}">
        <p14:creationId xmlns:p14="http://schemas.microsoft.com/office/powerpoint/2010/main" val="1308976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  <p:bldP spid="11" grpId="0" animBg="1"/>
      <p:bldP spid="12" grpId="0" animBg="1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 animBg="1"/>
      <p:bldP spid="29" grpId="0"/>
      <p:bldP spid="30" grpId="0" animBg="1"/>
      <p:bldP spid="31" grpId="0" animBg="1"/>
      <p:bldP spid="32" grpId="0" animBg="1"/>
      <p:bldP spid="33" grpId="0" animBg="1"/>
      <p:bldP spid="42" grpId="0"/>
      <p:bldP spid="34" grpId="0"/>
      <p:bldP spid="3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FF5344-184D-4EAB-A494-4BB65E175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Mapping rules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35B5567-E984-4C3C-8835-1F6D67D5F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614" y="1933575"/>
            <a:ext cx="10748772" cy="437578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This process is cyclic for every query, considering the app workflow and the conceptual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Entities and relationship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See what entities and attributes you need to satisfy the given query and combine them in a single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Equality search attributes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Find the partition key on which the query will search for equals – the attributes used to make an ‘equals’ query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Inequality search attributes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Find on which attributes you will perform &lt; and &gt; searches – they will become clustering columns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Ordering attributes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Deciding the ordering of the clustering columns (ASC or DESC)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Key attributes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 case the primary key is not unique, add the needed attributes to make it distinctive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9534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06C945-D789-4A1D-9894-16E251001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Mapping rules </a:t>
            </a:r>
            <a:r>
              <a:rPr lang="it-IT" dirty="0" err="1"/>
              <a:t>example</a:t>
            </a:r>
            <a:endParaRPr lang="it-IT" dirty="0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8838C715-6915-4957-9147-C8E3688CB2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4198" y="1947791"/>
            <a:ext cx="9803603" cy="2896743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7CF1968-F03B-4A1F-B017-7C31DC03E95F}"/>
              </a:ext>
            </a:extLst>
          </p:cNvPr>
          <p:cNvSpPr txBox="1"/>
          <p:nvPr/>
        </p:nvSpPr>
        <p:spPr>
          <a:xfrm>
            <a:off x="1585912" y="5006459"/>
            <a:ext cx="902017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/>
              <a:t>In order, the 5 tables after applying the mapping rules: </a:t>
            </a:r>
          </a:p>
          <a:p>
            <a:r>
              <a:rPr lang="en-US" sz="2200" dirty="0"/>
              <a:t>entities and relationship, equality search attributes, inequality search attributes, ordering attributes, key attributes </a:t>
            </a:r>
            <a:endParaRPr lang="it-IT" sz="2200" dirty="0"/>
          </a:p>
        </p:txBody>
      </p:sp>
    </p:spTree>
    <p:extLst>
      <p:ext uri="{BB962C8B-B14F-4D97-AF65-F5344CB8AC3E}">
        <p14:creationId xmlns:p14="http://schemas.microsoft.com/office/powerpoint/2010/main" val="24520384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D6B2B2-4E7B-46DD-9037-3CB353CCB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51866"/>
            <a:ext cx="9720072" cy="1499616"/>
          </a:xfrm>
        </p:spPr>
        <p:txBody>
          <a:bodyPr/>
          <a:lstStyle/>
          <a:p>
            <a:r>
              <a:rPr lang="it-IT" dirty="0" err="1"/>
              <a:t>Logical</a:t>
            </a:r>
            <a:r>
              <a:rPr lang="it-IT" dirty="0"/>
              <a:t> data model – </a:t>
            </a:r>
            <a:r>
              <a:rPr lang="it-IT" dirty="0" err="1"/>
              <a:t>chebotko</a:t>
            </a:r>
            <a:r>
              <a:rPr lang="it-IT" dirty="0"/>
              <a:t> </a:t>
            </a:r>
            <a:r>
              <a:rPr lang="it-IT" dirty="0" err="1"/>
              <a:t>diagrams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DBCA41-5AE4-40A1-8A1F-073603FEF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76425"/>
            <a:ext cx="9720073" cy="4023360"/>
          </a:xfrm>
        </p:spPr>
        <p:txBody>
          <a:bodyPr/>
          <a:lstStyle/>
          <a:p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to the </a:t>
            </a:r>
            <a:r>
              <a:rPr lang="it-IT" dirty="0" err="1"/>
              <a:t>application</a:t>
            </a:r>
            <a:r>
              <a:rPr lang="it-IT" dirty="0"/>
              <a:t> workflow, </a:t>
            </a:r>
            <a:r>
              <a:rPr lang="it-IT" dirty="0" err="1"/>
              <a:t>but</a:t>
            </a:r>
            <a:r>
              <a:rPr lang="it-IT" dirty="0"/>
              <a:t> with </a:t>
            </a:r>
            <a:r>
              <a:rPr lang="it-IT" dirty="0" err="1"/>
              <a:t>tables</a:t>
            </a:r>
            <a:endParaRPr lang="it-IT" dirty="0"/>
          </a:p>
          <a:p>
            <a:pPr algn="ctr"/>
            <a:r>
              <a:rPr lang="it-IT" sz="2400" dirty="0">
                <a:solidFill>
                  <a:schemeClr val="tx2"/>
                </a:solidFill>
              </a:rPr>
              <a:t>Queries lead </a:t>
            </a:r>
            <a:r>
              <a:rPr lang="it-IT" sz="2400" dirty="0" err="1">
                <a:solidFill>
                  <a:schemeClr val="tx2"/>
                </a:solidFill>
              </a:rPr>
              <a:t>into</a:t>
            </a:r>
            <a:r>
              <a:rPr lang="it-IT" sz="2400" dirty="0">
                <a:solidFill>
                  <a:schemeClr val="tx2"/>
                </a:solidFill>
              </a:rPr>
              <a:t> a </a:t>
            </a:r>
            <a:r>
              <a:rPr lang="it-IT" sz="2400" dirty="0" err="1">
                <a:solidFill>
                  <a:schemeClr val="tx2"/>
                </a:solidFill>
              </a:rPr>
              <a:t>table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that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satisfies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it</a:t>
            </a:r>
            <a:endParaRPr lang="it-IT" sz="2400" dirty="0">
              <a:solidFill>
                <a:schemeClr val="tx2"/>
              </a:solidFill>
            </a:endParaRPr>
          </a:p>
          <a:p>
            <a:r>
              <a:rPr lang="it-IT" dirty="0" err="1"/>
              <a:t>Partition</a:t>
            </a:r>
            <a:r>
              <a:rPr lang="it-IT" dirty="0"/>
              <a:t> and clustering keys </a:t>
            </a:r>
            <a:r>
              <a:rPr lang="it-IT" dirty="0" err="1"/>
              <a:t>have</a:t>
            </a:r>
            <a:r>
              <a:rPr lang="it-IT" dirty="0"/>
              <a:t> a </a:t>
            </a:r>
            <a:r>
              <a:rPr lang="it-IT" dirty="0" err="1"/>
              <a:t>letter</a:t>
            </a:r>
            <a:r>
              <a:rPr lang="it-IT" dirty="0"/>
              <a:t> </a:t>
            </a:r>
            <a:r>
              <a:rPr lang="it-IT" dirty="0" err="1"/>
              <a:t>next</a:t>
            </a:r>
            <a:r>
              <a:rPr lang="it-IT" dirty="0"/>
              <a:t> to </a:t>
            </a:r>
            <a:r>
              <a:rPr lang="it-IT" dirty="0" err="1"/>
              <a:t>them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K = </a:t>
            </a:r>
            <a:r>
              <a:rPr lang="it-IT" dirty="0" err="1"/>
              <a:t>partition</a:t>
            </a:r>
            <a:r>
              <a:rPr lang="it-IT" dirty="0"/>
              <a:t> key</a:t>
            </a:r>
          </a:p>
          <a:p>
            <a:pPr lvl="1"/>
            <a:r>
              <a:rPr lang="it-IT" dirty="0"/>
              <a:t>C = clustering </a:t>
            </a:r>
            <a:r>
              <a:rPr lang="it-IT" dirty="0" err="1"/>
              <a:t>columns</a:t>
            </a:r>
            <a:r>
              <a:rPr lang="it-IT" dirty="0"/>
              <a:t> - ↑ </a:t>
            </a:r>
            <a:r>
              <a:rPr lang="it-IT" dirty="0" err="1"/>
              <a:t>ascending</a:t>
            </a:r>
            <a:r>
              <a:rPr lang="it-IT" dirty="0"/>
              <a:t> </a:t>
            </a:r>
            <a:r>
              <a:rPr lang="it-IT" dirty="0" err="1"/>
              <a:t>order</a:t>
            </a:r>
            <a:r>
              <a:rPr lang="it-IT" dirty="0"/>
              <a:t> - ↓ </a:t>
            </a:r>
            <a:r>
              <a:rPr lang="it-IT" dirty="0" err="1"/>
              <a:t>descending</a:t>
            </a:r>
            <a:r>
              <a:rPr lang="it-IT" dirty="0"/>
              <a:t> </a:t>
            </a:r>
            <a:r>
              <a:rPr lang="it-IT" dirty="0" err="1"/>
              <a:t>order</a:t>
            </a: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8197FFA-4DE5-46DA-8469-2AA93A92E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353" y="4002405"/>
            <a:ext cx="7232459" cy="234810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13F8187-F411-4ABD-9EF2-2ED19E04955E}"/>
              </a:ext>
            </a:extLst>
          </p:cNvPr>
          <p:cNvSpPr txBox="1"/>
          <p:nvPr/>
        </p:nvSpPr>
        <p:spPr>
          <a:xfrm>
            <a:off x="9496426" y="4347008"/>
            <a:ext cx="22002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Note: UDT </a:t>
            </a:r>
            <a:r>
              <a:rPr lang="it-IT" dirty="0" err="1"/>
              <a:t>tables</a:t>
            </a:r>
            <a:r>
              <a:rPr lang="it-IT" dirty="0"/>
              <a:t> are </a:t>
            </a:r>
            <a:r>
              <a:rPr lang="it-IT" dirty="0" err="1"/>
              <a:t>nested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tables</a:t>
            </a:r>
            <a:r>
              <a:rPr lang="it-IT" dirty="0"/>
              <a:t> to </a:t>
            </a:r>
            <a:r>
              <a:rPr lang="it-IT" dirty="0" err="1"/>
              <a:t>define</a:t>
            </a:r>
            <a:r>
              <a:rPr lang="it-IT" dirty="0"/>
              <a:t> a custom data </a:t>
            </a:r>
            <a:r>
              <a:rPr lang="it-IT" dirty="0" err="1"/>
              <a:t>type</a:t>
            </a:r>
            <a:r>
              <a:rPr lang="it-IT" dirty="0"/>
              <a:t>, </a:t>
            </a:r>
            <a:r>
              <a:rPr lang="it-IT" dirty="0" err="1"/>
              <a:t>hence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do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a </a:t>
            </a:r>
            <a:r>
              <a:rPr lang="it-IT" dirty="0" err="1"/>
              <a:t>primary</a:t>
            </a:r>
            <a:r>
              <a:rPr lang="it-IT" dirty="0"/>
              <a:t> key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6B34CF0-B43C-4ACC-9E2C-869A88105677}"/>
              </a:ext>
            </a:extLst>
          </p:cNvPr>
          <p:cNvSpPr txBox="1"/>
          <p:nvPr/>
        </p:nvSpPr>
        <p:spPr>
          <a:xfrm>
            <a:off x="2937573" y="6186304"/>
            <a:ext cx="5482018" cy="366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Chebotko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– </a:t>
            </a:r>
            <a:r>
              <a:rPr lang="it-IT" dirty="0" err="1"/>
              <a:t>logical</a:t>
            </a:r>
            <a:r>
              <a:rPr lang="it-IT" dirty="0"/>
              <a:t> </a:t>
            </a:r>
            <a:r>
              <a:rPr lang="it-IT" dirty="0" err="1"/>
              <a:t>view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AA07995-DF1E-4CB6-AA85-ACC28C040AC1}"/>
              </a:ext>
            </a:extLst>
          </p:cNvPr>
          <p:cNvSpPr txBox="1"/>
          <p:nvPr/>
        </p:nvSpPr>
        <p:spPr>
          <a:xfrm>
            <a:off x="1024127" y="1466795"/>
            <a:ext cx="679132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/>
              <a:t>https://www.researchgate.net/publication/308856170_A_Big_Data_Modeling_Methodology_for_Apache_Cassandra</a:t>
            </a:r>
          </a:p>
        </p:txBody>
      </p:sp>
    </p:spTree>
    <p:extLst>
      <p:ext uri="{BB962C8B-B14F-4D97-AF65-F5344CB8AC3E}">
        <p14:creationId xmlns:p14="http://schemas.microsoft.com/office/powerpoint/2010/main" val="12167749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716798-B76B-4E34-8445-0D4ABBB97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Logical</a:t>
            </a:r>
            <a:r>
              <a:rPr lang="it-IT" dirty="0"/>
              <a:t> data model - </a:t>
            </a:r>
            <a:r>
              <a:rPr lang="it-IT" dirty="0" err="1"/>
              <a:t>duplicates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D333E2-5061-4F2D-8EF4-A88EEEBB0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964" y="2018157"/>
            <a:ext cx="10482072" cy="4224528"/>
          </a:xfrm>
        </p:spPr>
        <p:txBody>
          <a:bodyPr>
            <a:normAutofit/>
          </a:bodyPr>
          <a:lstStyle/>
          <a:p>
            <a:r>
              <a:rPr lang="it-IT" sz="2400" dirty="0"/>
              <a:t>Joins on </a:t>
            </a:r>
            <a:r>
              <a:rPr lang="it-IT" sz="2400" dirty="0" err="1"/>
              <a:t>read</a:t>
            </a:r>
            <a:r>
              <a:rPr lang="it-IT" sz="2400" dirty="0"/>
              <a:t> in Cassandra </a:t>
            </a:r>
            <a:r>
              <a:rPr lang="it-IT" sz="2400" dirty="0" err="1"/>
              <a:t>does</a:t>
            </a:r>
            <a:r>
              <a:rPr lang="it-IT" sz="2400" dirty="0"/>
              <a:t> </a:t>
            </a:r>
            <a:r>
              <a:rPr lang="it-IT" sz="2400" dirty="0" err="1"/>
              <a:t>not</a:t>
            </a:r>
            <a:r>
              <a:rPr lang="it-IT" sz="2400" dirty="0"/>
              <a:t> </a:t>
            </a:r>
            <a:r>
              <a:rPr lang="it-IT" sz="2400" dirty="0" err="1"/>
              <a:t>exist</a:t>
            </a:r>
            <a:r>
              <a:rPr lang="it-IT" sz="2400" dirty="0"/>
              <a:t>:</a:t>
            </a:r>
          </a:p>
          <a:p>
            <a:pPr lvl="1"/>
            <a:r>
              <a:rPr lang="it-IT" sz="2000" dirty="0"/>
              <a:t>We </a:t>
            </a:r>
            <a:r>
              <a:rPr lang="it-IT" sz="2000" dirty="0" err="1"/>
              <a:t>want</a:t>
            </a:r>
            <a:r>
              <a:rPr lang="it-IT" sz="2000" dirty="0"/>
              <a:t> to </a:t>
            </a:r>
            <a:r>
              <a:rPr lang="it-IT" sz="2000" dirty="0" err="1"/>
              <a:t>grab</a:t>
            </a:r>
            <a:r>
              <a:rPr lang="it-IT" sz="2000" dirty="0"/>
              <a:t> the data and </a:t>
            </a:r>
            <a:r>
              <a:rPr lang="it-IT" sz="2000" dirty="0" err="1"/>
              <a:t>directly</a:t>
            </a:r>
            <a:r>
              <a:rPr lang="it-IT" sz="2000" dirty="0"/>
              <a:t> </a:t>
            </a:r>
            <a:r>
              <a:rPr lang="it-IT" sz="2000" dirty="0" err="1"/>
              <a:t>return</a:t>
            </a:r>
            <a:r>
              <a:rPr lang="it-IT" sz="2000" dirty="0"/>
              <a:t> </a:t>
            </a:r>
            <a:r>
              <a:rPr lang="it-IT" sz="2000" dirty="0" err="1"/>
              <a:t>it</a:t>
            </a:r>
            <a:r>
              <a:rPr lang="it-IT" sz="2000" dirty="0"/>
              <a:t> to the </a:t>
            </a:r>
            <a:r>
              <a:rPr lang="it-IT" sz="2000" dirty="0" err="1"/>
              <a:t>application</a:t>
            </a:r>
            <a:endParaRPr lang="it-IT" sz="2000" dirty="0"/>
          </a:p>
          <a:p>
            <a:r>
              <a:rPr lang="it-IT" sz="2400" dirty="0" err="1"/>
              <a:t>Instead</a:t>
            </a:r>
            <a:r>
              <a:rPr lang="it-IT" sz="2400" dirty="0"/>
              <a:t>, we join on </a:t>
            </a:r>
            <a:r>
              <a:rPr lang="it-IT" sz="2400" dirty="0" err="1"/>
              <a:t>write</a:t>
            </a:r>
            <a:endParaRPr lang="it-IT" sz="2400" dirty="0"/>
          </a:p>
          <a:p>
            <a:pPr lvl="1"/>
            <a:r>
              <a:rPr lang="it-IT" sz="2000" dirty="0" err="1"/>
              <a:t>When</a:t>
            </a:r>
            <a:r>
              <a:rPr lang="it-IT" sz="2000" dirty="0"/>
              <a:t> </a:t>
            </a:r>
            <a:r>
              <a:rPr lang="it-IT" sz="2000" dirty="0" err="1"/>
              <a:t>performing</a:t>
            </a:r>
            <a:r>
              <a:rPr lang="it-IT" sz="2000" dirty="0"/>
              <a:t> a </a:t>
            </a:r>
            <a:r>
              <a:rPr lang="it-IT" sz="2000" dirty="0" err="1"/>
              <a:t>write</a:t>
            </a:r>
            <a:r>
              <a:rPr lang="it-IT" sz="2000" dirty="0"/>
              <a:t> we </a:t>
            </a:r>
            <a:r>
              <a:rPr lang="it-IT" sz="2000" dirty="0" err="1"/>
              <a:t>materialize</a:t>
            </a:r>
            <a:r>
              <a:rPr lang="it-IT" sz="2000" dirty="0"/>
              <a:t> the join on disk, so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optimal</a:t>
            </a:r>
            <a:r>
              <a:rPr lang="it-IT" sz="2000" dirty="0"/>
              <a:t> on </a:t>
            </a:r>
            <a:r>
              <a:rPr lang="it-IT" sz="2000" dirty="0" err="1"/>
              <a:t>read</a:t>
            </a:r>
            <a:endParaRPr lang="it-IT" sz="2000" dirty="0"/>
          </a:p>
          <a:p>
            <a:pPr marL="0" indent="0" algn="ctr">
              <a:buNone/>
            </a:pPr>
            <a:r>
              <a:rPr lang="it-IT" sz="2400" dirty="0" err="1">
                <a:solidFill>
                  <a:schemeClr val="tx2"/>
                </a:solidFill>
              </a:rPr>
              <a:t>Joining</a:t>
            </a:r>
            <a:r>
              <a:rPr lang="it-IT" sz="2400" dirty="0">
                <a:solidFill>
                  <a:schemeClr val="tx2"/>
                </a:solidFill>
              </a:rPr>
              <a:t> on </a:t>
            </a:r>
            <a:r>
              <a:rPr lang="it-IT" sz="2400" dirty="0" err="1">
                <a:solidFill>
                  <a:schemeClr val="tx2"/>
                </a:solidFill>
              </a:rPr>
              <a:t>write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creates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b="1" dirty="0" err="1">
                <a:solidFill>
                  <a:schemeClr val="tx2"/>
                </a:solidFill>
              </a:rPr>
              <a:t>duplicated</a:t>
            </a:r>
            <a:r>
              <a:rPr lang="it-IT" sz="2400" b="1" dirty="0">
                <a:solidFill>
                  <a:schemeClr val="tx2"/>
                </a:solidFill>
              </a:rPr>
              <a:t> data </a:t>
            </a:r>
            <a:r>
              <a:rPr lang="it-IT" sz="2400" dirty="0" err="1">
                <a:solidFill>
                  <a:schemeClr val="tx2"/>
                </a:solidFill>
              </a:rPr>
              <a:t>but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it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is</a:t>
            </a:r>
            <a:r>
              <a:rPr lang="it-IT" sz="2400" dirty="0">
                <a:solidFill>
                  <a:schemeClr val="tx2"/>
                </a:solidFill>
              </a:rPr>
              <a:t> OK! We </a:t>
            </a:r>
            <a:r>
              <a:rPr lang="it-IT" sz="2400" dirty="0" err="1">
                <a:solidFill>
                  <a:schemeClr val="tx2"/>
                </a:solidFill>
              </a:rPr>
              <a:t>want</a:t>
            </a:r>
            <a:r>
              <a:rPr lang="it-IT" sz="2400" dirty="0">
                <a:solidFill>
                  <a:schemeClr val="tx2"/>
                </a:solidFill>
              </a:rPr>
              <a:t> fast </a:t>
            </a:r>
            <a:r>
              <a:rPr lang="it-IT" sz="2400" dirty="0" err="1">
                <a:solidFill>
                  <a:schemeClr val="tx2"/>
                </a:solidFill>
              </a:rPr>
              <a:t>read</a:t>
            </a:r>
            <a:r>
              <a:rPr lang="it-IT" sz="2400" dirty="0">
                <a:solidFill>
                  <a:schemeClr val="tx2"/>
                </a:solidFill>
              </a:rPr>
              <a:t> access</a:t>
            </a:r>
            <a:br>
              <a:rPr lang="it-IT" sz="2400" dirty="0">
                <a:solidFill>
                  <a:schemeClr val="tx2"/>
                </a:solidFill>
              </a:rPr>
            </a:br>
            <a:r>
              <a:rPr lang="it-IT" sz="2400" dirty="0" err="1">
                <a:solidFill>
                  <a:schemeClr val="tx2"/>
                </a:solidFill>
              </a:rPr>
              <a:t>Every</a:t>
            </a:r>
            <a:r>
              <a:rPr lang="it-IT" sz="2400" dirty="0">
                <a:solidFill>
                  <a:schemeClr val="tx2"/>
                </a:solidFill>
              </a:rPr>
              <a:t> update </a:t>
            </a:r>
            <a:r>
              <a:rPr lang="it-IT" sz="2400" dirty="0" err="1">
                <a:solidFill>
                  <a:schemeClr val="tx2"/>
                </a:solidFill>
              </a:rPr>
              <a:t>needs</a:t>
            </a:r>
            <a:r>
              <a:rPr lang="it-IT" sz="2400" dirty="0">
                <a:solidFill>
                  <a:schemeClr val="tx2"/>
                </a:solidFill>
              </a:rPr>
              <a:t> to </a:t>
            </a:r>
            <a:r>
              <a:rPr lang="it-IT" sz="2400" dirty="0" err="1">
                <a:solidFill>
                  <a:schemeClr val="tx2"/>
                </a:solidFill>
              </a:rPr>
              <a:t>edit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all</a:t>
            </a:r>
            <a:r>
              <a:rPr lang="it-IT" sz="2400" dirty="0">
                <a:solidFill>
                  <a:schemeClr val="tx2"/>
                </a:solidFill>
              </a:rPr>
              <a:t> the </a:t>
            </a:r>
            <a:r>
              <a:rPr lang="it-IT" sz="2400" dirty="0" err="1">
                <a:solidFill>
                  <a:schemeClr val="tx2"/>
                </a:solidFill>
              </a:rPr>
              <a:t>involved</a:t>
            </a:r>
            <a:r>
              <a:rPr lang="it-IT" sz="2400" dirty="0">
                <a:solidFill>
                  <a:schemeClr val="tx2"/>
                </a:solidFill>
              </a:rPr>
              <a:t> </a:t>
            </a:r>
            <a:r>
              <a:rPr lang="it-IT" sz="2400" dirty="0" err="1">
                <a:solidFill>
                  <a:schemeClr val="tx2"/>
                </a:solidFill>
              </a:rPr>
              <a:t>tables</a:t>
            </a:r>
            <a:endParaRPr lang="it-IT" sz="2400" dirty="0">
              <a:solidFill>
                <a:schemeClr val="tx2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CED51AE-06BC-4605-ADC5-FD89159E9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943" y="4590004"/>
            <a:ext cx="6168085" cy="168278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AE1F84C9-47B3-4520-BCD7-D8B7DE3AB82E}"/>
              </a:ext>
            </a:extLst>
          </p:cNvPr>
          <p:cNvSpPr txBox="1"/>
          <p:nvPr/>
        </p:nvSpPr>
        <p:spPr>
          <a:xfrm>
            <a:off x="2937572" y="6243454"/>
            <a:ext cx="6358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Three </a:t>
            </a:r>
            <a:r>
              <a:rPr lang="it-IT" dirty="0" err="1"/>
              <a:t>tables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represent</a:t>
            </a:r>
            <a:r>
              <a:rPr lang="it-IT" dirty="0"/>
              <a:t> a video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organized</a:t>
            </a:r>
            <a:r>
              <a:rPr lang="it-IT" dirty="0"/>
              <a:t> </a:t>
            </a:r>
            <a:r>
              <a:rPr lang="it-IT" dirty="0" err="1"/>
              <a:t>differently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39572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975A74-FE4C-4691-9FE7-560253BA9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Physical</a:t>
            </a:r>
            <a:r>
              <a:rPr lang="it-IT" dirty="0"/>
              <a:t> data model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AEE8C6B-A03F-4DA7-BBE5-E4E3D3D2F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286000"/>
            <a:ext cx="5482017" cy="4023360"/>
          </a:xfrm>
        </p:spPr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move</a:t>
            </a:r>
            <a:r>
              <a:rPr lang="it-IT" dirty="0"/>
              <a:t> from a </a:t>
            </a:r>
            <a:r>
              <a:rPr lang="it-IT" dirty="0" err="1"/>
              <a:t>logical</a:t>
            </a:r>
            <a:r>
              <a:rPr lang="it-IT" dirty="0"/>
              <a:t> model to a </a:t>
            </a:r>
            <a:r>
              <a:rPr lang="it-IT" dirty="0" err="1"/>
              <a:t>physical</a:t>
            </a:r>
            <a:r>
              <a:rPr lang="it-IT" dirty="0"/>
              <a:t> one we just </a:t>
            </a:r>
            <a:r>
              <a:rPr lang="it-IT" dirty="0" err="1"/>
              <a:t>need</a:t>
            </a:r>
            <a:r>
              <a:rPr lang="it-IT" dirty="0"/>
              <a:t> to </a:t>
            </a:r>
            <a:r>
              <a:rPr lang="it-IT" dirty="0" err="1"/>
              <a:t>add</a:t>
            </a:r>
            <a:r>
              <a:rPr lang="it-IT" dirty="0"/>
              <a:t> the CQL data </a:t>
            </a:r>
            <a:r>
              <a:rPr lang="it-IT" dirty="0" err="1"/>
              <a:t>types</a:t>
            </a:r>
            <a:endParaRPr lang="it-IT" dirty="0"/>
          </a:p>
          <a:p>
            <a:pPr>
              <a:spcBef>
                <a:spcPts val="0"/>
              </a:spcBef>
            </a:pPr>
            <a:endParaRPr lang="it-IT" sz="400" dirty="0"/>
          </a:p>
          <a:p>
            <a:pPr marL="0" indent="0" algn="ctr">
              <a:buNone/>
            </a:pPr>
            <a:r>
              <a:rPr lang="it-IT" dirty="0" err="1">
                <a:solidFill>
                  <a:schemeClr val="tx2"/>
                </a:solidFill>
              </a:rPr>
              <a:t>Remember</a:t>
            </a:r>
            <a:r>
              <a:rPr lang="it-IT" dirty="0">
                <a:solidFill>
                  <a:schemeClr val="tx2"/>
                </a:solidFill>
              </a:rPr>
              <a:t>: we </a:t>
            </a:r>
            <a:r>
              <a:rPr lang="it-IT" dirty="0" err="1">
                <a:solidFill>
                  <a:schemeClr val="tx2"/>
                </a:solidFill>
              </a:rPr>
              <a:t>preferably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want</a:t>
            </a:r>
            <a:r>
              <a:rPr lang="it-IT" dirty="0">
                <a:solidFill>
                  <a:schemeClr val="tx2"/>
                </a:solidFill>
              </a:rPr>
              <a:t> to create a </a:t>
            </a:r>
            <a:r>
              <a:rPr lang="it-IT" dirty="0" err="1">
                <a:solidFill>
                  <a:schemeClr val="tx2"/>
                </a:solidFill>
              </a:rPr>
              <a:t>table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that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satisfies</a:t>
            </a:r>
            <a:r>
              <a:rPr lang="it-IT" dirty="0">
                <a:solidFill>
                  <a:schemeClr val="tx2"/>
                </a:solidFill>
              </a:rPr>
              <a:t> the query </a:t>
            </a:r>
            <a:r>
              <a:rPr lang="it-IT" b="1" dirty="0">
                <a:solidFill>
                  <a:schemeClr val="tx2"/>
                </a:solidFill>
              </a:rPr>
              <a:t>by </a:t>
            </a:r>
            <a:r>
              <a:rPr lang="it-IT" b="1" dirty="0" err="1">
                <a:solidFill>
                  <a:schemeClr val="tx2"/>
                </a:solidFill>
              </a:rPr>
              <a:t>executing</a:t>
            </a:r>
            <a:r>
              <a:rPr lang="it-IT" b="1" dirty="0">
                <a:solidFill>
                  <a:schemeClr val="tx2"/>
                </a:solidFill>
              </a:rPr>
              <a:t> once</a:t>
            </a: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F2FFC5F2-A8E8-431E-BA90-3AE0F15C1EE9}"/>
              </a:ext>
            </a:extLst>
          </p:cNvPr>
          <p:cNvGrpSpPr/>
          <p:nvPr/>
        </p:nvGrpSpPr>
        <p:grpSpPr>
          <a:xfrm>
            <a:off x="2096691" y="4138987"/>
            <a:ext cx="8189117" cy="2411634"/>
            <a:chOff x="1526383" y="4141177"/>
            <a:chExt cx="8189117" cy="2411634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4936FF84-88ED-4B64-B810-A6741D611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6383" y="4141177"/>
              <a:ext cx="8189117" cy="1988160"/>
            </a:xfrm>
            <a:prstGeom prst="rect">
              <a:avLst/>
            </a:prstGeom>
          </p:spPr>
        </p:pic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0392F395-E6BD-40BE-8111-FA67441E60D4}"/>
                </a:ext>
              </a:extLst>
            </p:cNvPr>
            <p:cNvSpPr txBox="1"/>
            <p:nvPr/>
          </p:nvSpPr>
          <p:spPr>
            <a:xfrm>
              <a:off x="2879932" y="6186304"/>
              <a:ext cx="5482018" cy="366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 err="1"/>
                <a:t>Physical</a:t>
              </a:r>
              <a:r>
                <a:rPr lang="it-IT" dirty="0"/>
                <a:t> data model – </a:t>
              </a:r>
              <a:r>
                <a:rPr lang="it-IT" dirty="0" err="1"/>
                <a:t>Notice</a:t>
              </a:r>
              <a:r>
                <a:rPr lang="it-IT" dirty="0"/>
                <a:t> the </a:t>
              </a:r>
              <a:r>
                <a:rPr lang="it-IT" dirty="0" err="1"/>
                <a:t>added</a:t>
              </a:r>
              <a:r>
                <a:rPr lang="it-IT" dirty="0"/>
                <a:t> data </a:t>
              </a:r>
              <a:r>
                <a:rPr lang="it-IT" dirty="0" err="1"/>
                <a:t>types</a:t>
              </a:r>
              <a:endParaRPr lang="it-IT" dirty="0"/>
            </a:p>
          </p:txBody>
        </p:sp>
      </p:grpSp>
      <p:pic>
        <p:nvPicPr>
          <p:cNvPr id="6" name="Immagine 5">
            <a:extLst>
              <a:ext uri="{FF2B5EF4-FFF2-40B4-BE49-F238E27FC236}">
                <a16:creationId xmlns:a16="http://schemas.microsoft.com/office/drawing/2014/main" id="{2A81F992-6B16-4AF8-AFEE-9EC0594F3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4725" y="1733925"/>
            <a:ext cx="4157470" cy="230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5603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A94D0-2BF4-453C-8034-7742BE49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A115BBF-8011-4E68-A9C9-48D0792E7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D98EE46-797C-45B8-8337-491B94E05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C6AF869-840F-4B31-B133-1062A0D3A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501" y="640080"/>
            <a:ext cx="4019429" cy="33393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err="1">
                <a:solidFill>
                  <a:srgbClr val="FFFFFF"/>
                </a:solidFill>
              </a:rPr>
              <a:t>VRCard</a:t>
            </a:r>
            <a:r>
              <a:rPr lang="en-US" sz="4400" dirty="0">
                <a:solidFill>
                  <a:srgbClr val="FFFFFF"/>
                </a:solidFill>
              </a:rPr>
              <a:t> project using </a:t>
            </a:r>
            <a:r>
              <a:rPr lang="en-US" sz="4400" dirty="0" err="1">
                <a:solidFill>
                  <a:srgbClr val="FFFFFF"/>
                </a:solidFill>
              </a:rPr>
              <a:t>cassandra</a:t>
            </a:r>
            <a:endParaRPr lang="en-US" sz="44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E4CA735-62CB-4665-AA7D-4A259E3F7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9130" y="4156010"/>
            <a:ext cx="356616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19704C7-B579-43B7-89ED-555E6619A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396" y="0"/>
            <a:ext cx="6909991" cy="6858000"/>
          </a:xfrm>
          <a:prstGeom prst="rect">
            <a:avLst/>
          </a:prstGeom>
          <a:blipFill dpi="0"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0" ty="0" sx="65000" sy="6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032194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2F1EC0-A01D-4851-B208-D19672E09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Specifications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6B14744-3589-4FD7-8C9E-917887934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473" y="1925389"/>
            <a:ext cx="10619054" cy="4347395"/>
          </a:xfrm>
        </p:spPr>
        <p:txBody>
          <a:bodyPr>
            <a:normAutofit fontScale="92500"/>
          </a:bodyPr>
          <a:lstStyle/>
          <a:p>
            <a:r>
              <a:rPr lang="it-IT" dirty="0" err="1"/>
              <a:t>Find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visit</a:t>
            </a:r>
            <a:r>
              <a:rPr lang="it-IT" dirty="0"/>
              <a:t> time for </a:t>
            </a:r>
            <a:r>
              <a:rPr lang="it-IT" dirty="0" err="1"/>
              <a:t>each</a:t>
            </a:r>
            <a:r>
              <a:rPr lang="it-IT" dirty="0"/>
              <a:t> Point of </a:t>
            </a:r>
            <a:r>
              <a:rPr lang="it-IT" dirty="0" err="1"/>
              <a:t>interest</a:t>
            </a:r>
            <a:r>
              <a:rPr lang="it-IT" dirty="0"/>
              <a:t> (POI) in the city of Verona </a:t>
            </a:r>
            <a:r>
              <a:rPr lang="it-IT" dirty="0" err="1"/>
              <a:t>among</a:t>
            </a:r>
            <a:r>
              <a:rPr lang="it-IT" dirty="0"/>
              <a:t> «Verona Card» users</a:t>
            </a:r>
          </a:p>
          <a:p>
            <a:r>
              <a:rPr lang="it-IT" dirty="0"/>
              <a:t>Users swipe the «Verona Card» badge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entering</a:t>
            </a:r>
            <a:r>
              <a:rPr lang="it-IT" dirty="0"/>
              <a:t> the POI,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leaving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. </a:t>
            </a:r>
          </a:p>
          <a:p>
            <a:r>
              <a:rPr lang="it-IT" dirty="0"/>
              <a:t>We can estimate the </a:t>
            </a:r>
            <a:r>
              <a:rPr lang="it-IT" dirty="0" err="1"/>
              <a:t>visit</a:t>
            </a:r>
            <a:r>
              <a:rPr lang="it-IT" dirty="0"/>
              <a:t> time of a POI by crossing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entrance</a:t>
            </a:r>
            <a:r>
              <a:rPr lang="it-IT" dirty="0"/>
              <a:t> times of the </a:t>
            </a:r>
            <a:r>
              <a:rPr lang="it-IT" dirty="0" err="1"/>
              <a:t>same</a:t>
            </a:r>
            <a:r>
              <a:rPr lang="it-IT" dirty="0"/>
              <a:t> user: the first </a:t>
            </a:r>
            <a:r>
              <a:rPr lang="it-IT" dirty="0" err="1"/>
              <a:t>entrance</a:t>
            </a:r>
            <a:r>
              <a:rPr lang="it-IT" dirty="0"/>
              <a:t> time </a:t>
            </a:r>
            <a:r>
              <a:rPr lang="it-IT" dirty="0" err="1"/>
              <a:t>is</a:t>
            </a:r>
            <a:r>
              <a:rPr lang="it-IT" dirty="0"/>
              <a:t> from the </a:t>
            </a:r>
            <a:r>
              <a:rPr lang="it-IT" dirty="0" err="1"/>
              <a:t>considered</a:t>
            </a:r>
            <a:r>
              <a:rPr lang="it-IT" dirty="0"/>
              <a:t> POI, and the second </a:t>
            </a:r>
            <a:r>
              <a:rPr lang="it-IT" dirty="0" err="1"/>
              <a:t>entrance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from the </a:t>
            </a:r>
            <a:r>
              <a:rPr lang="it-IT" dirty="0" err="1"/>
              <a:t>next</a:t>
            </a:r>
            <a:r>
              <a:rPr lang="it-IT" dirty="0"/>
              <a:t> POI </a:t>
            </a:r>
            <a:r>
              <a:rPr lang="it-IT" dirty="0" err="1"/>
              <a:t>visited</a:t>
            </a:r>
            <a:r>
              <a:rPr lang="it-IT" dirty="0"/>
              <a:t> by the user</a:t>
            </a:r>
          </a:p>
          <a:p>
            <a:pPr lvl="1"/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obvious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possible</a:t>
            </a:r>
            <a:r>
              <a:rPr lang="it-IT" dirty="0"/>
              <a:t> to know the </a:t>
            </a:r>
            <a:r>
              <a:rPr lang="it-IT" dirty="0" err="1"/>
              <a:t>visit</a:t>
            </a:r>
            <a:r>
              <a:rPr lang="it-IT" dirty="0"/>
              <a:t> time of the last </a:t>
            </a:r>
            <a:r>
              <a:rPr lang="it-IT" dirty="0" err="1"/>
              <a:t>user’s</a:t>
            </a:r>
            <a:r>
              <a:rPr lang="it-IT" dirty="0"/>
              <a:t> </a:t>
            </a:r>
            <a:r>
              <a:rPr lang="it-IT" dirty="0" err="1"/>
              <a:t>visited</a:t>
            </a:r>
            <a:r>
              <a:rPr lang="it-IT" dirty="0"/>
              <a:t> POI </a:t>
            </a:r>
          </a:p>
          <a:p>
            <a:r>
              <a:rPr lang="it-IT" dirty="0" err="1"/>
              <a:t>Moreover</a:t>
            </a:r>
            <a:r>
              <a:rPr lang="it-IT" dirty="0"/>
              <a:t>, we </a:t>
            </a:r>
            <a:r>
              <a:rPr lang="it-IT" dirty="0" err="1"/>
              <a:t>need</a:t>
            </a:r>
            <a:r>
              <a:rPr lang="it-IT" dirty="0"/>
              <a:t> to </a:t>
            </a:r>
            <a:r>
              <a:rPr lang="it-IT" dirty="0" err="1"/>
              <a:t>consider</a:t>
            </a:r>
            <a:r>
              <a:rPr lang="it-IT" dirty="0"/>
              <a:t> the travel time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POI and </a:t>
            </a:r>
            <a:r>
              <a:rPr lang="it-IT" dirty="0" err="1"/>
              <a:t>subtract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from the </a:t>
            </a:r>
            <a:r>
              <a:rPr lang="it-IT" dirty="0" err="1"/>
              <a:t>visit</a:t>
            </a:r>
            <a:r>
              <a:rPr lang="it-IT" dirty="0"/>
              <a:t> time: a user </a:t>
            </a:r>
            <a:r>
              <a:rPr lang="it-IT" dirty="0" err="1"/>
              <a:t>needs</a:t>
            </a:r>
            <a:r>
              <a:rPr lang="it-IT" dirty="0"/>
              <a:t> to </a:t>
            </a:r>
            <a:r>
              <a:rPr lang="it-IT" dirty="0" err="1"/>
              <a:t>move</a:t>
            </a:r>
            <a:r>
              <a:rPr lang="it-IT" dirty="0"/>
              <a:t> </a:t>
            </a:r>
            <a:r>
              <a:rPr lang="it-IT" dirty="0" err="1"/>
              <a:t>around</a:t>
            </a:r>
            <a:r>
              <a:rPr lang="it-IT" dirty="0"/>
              <a:t> to go from a POI to </a:t>
            </a:r>
            <a:r>
              <a:rPr lang="it-IT" dirty="0" err="1"/>
              <a:t>another</a:t>
            </a:r>
            <a:endParaRPr lang="it-IT" dirty="0"/>
          </a:p>
          <a:p>
            <a:r>
              <a:rPr lang="it-IT" dirty="0" err="1"/>
              <a:t>Also</a:t>
            </a:r>
            <a:r>
              <a:rPr lang="it-IT" dirty="0"/>
              <a:t>, the </a:t>
            </a:r>
            <a:r>
              <a:rPr lang="it-IT" dirty="0" err="1"/>
              <a:t>calculation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POI in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days are </a:t>
            </a:r>
            <a:r>
              <a:rPr lang="it-IT" dirty="0" err="1"/>
              <a:t>ignored</a:t>
            </a:r>
            <a:endParaRPr lang="it-IT" dirty="0"/>
          </a:p>
          <a:p>
            <a:r>
              <a:rPr lang="it-IT" dirty="0"/>
              <a:t>We </a:t>
            </a:r>
            <a:r>
              <a:rPr lang="it-IT" dirty="0" err="1"/>
              <a:t>could</a:t>
            </a:r>
            <a:r>
              <a:rPr lang="it-IT" dirty="0"/>
              <a:t> </a:t>
            </a:r>
            <a:r>
              <a:rPr lang="it-IT" dirty="0" err="1"/>
              <a:t>add</a:t>
            </a:r>
            <a:r>
              <a:rPr lang="it-IT" dirty="0"/>
              <a:t>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criterias</a:t>
            </a:r>
            <a:r>
              <a:rPr lang="it-IT" dirty="0"/>
              <a:t>, for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err="1"/>
              <a:t>considering</a:t>
            </a:r>
            <a:r>
              <a:rPr lang="it-IT" dirty="0"/>
              <a:t> hours </a:t>
            </a:r>
            <a:r>
              <a:rPr lang="it-IT" dirty="0" err="1"/>
              <a:t>between</a:t>
            </a:r>
            <a:r>
              <a:rPr lang="it-IT" dirty="0"/>
              <a:t> 12:00 to 14:00 </a:t>
            </a:r>
            <a:r>
              <a:rPr lang="it-IT" dirty="0" err="1"/>
              <a:t>as</a:t>
            </a:r>
            <a:r>
              <a:rPr lang="it-IT" dirty="0"/>
              <a:t> lunch time and </a:t>
            </a:r>
            <a:r>
              <a:rPr lang="it-IT" dirty="0" err="1"/>
              <a:t>subtract</a:t>
            </a:r>
            <a:r>
              <a:rPr lang="it-IT" dirty="0"/>
              <a:t> 1 hour from the </a:t>
            </a:r>
            <a:r>
              <a:rPr lang="it-IT" dirty="0" err="1"/>
              <a:t>visit</a:t>
            </a:r>
            <a:r>
              <a:rPr lang="it-IT" dirty="0"/>
              <a:t> time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falls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range</a:t>
            </a:r>
            <a:r>
              <a:rPr lang="it-IT" sz="1400" dirty="0"/>
              <a:t> (</a:t>
            </a:r>
            <a:r>
              <a:rPr lang="it-IT" sz="1400" dirty="0" err="1"/>
              <a:t>however</a:t>
            </a:r>
            <a:r>
              <a:rPr lang="it-IT" sz="1400" dirty="0"/>
              <a:t>, </a:t>
            </a:r>
            <a:r>
              <a:rPr lang="it-IT" sz="1400" dirty="0" err="1"/>
              <a:t>this</a:t>
            </a:r>
            <a:r>
              <a:rPr lang="it-IT" sz="1400" dirty="0"/>
              <a:t> </a:t>
            </a:r>
            <a:r>
              <a:rPr lang="it-IT" sz="1400" dirty="0" err="1"/>
              <a:t>was</a:t>
            </a:r>
            <a:r>
              <a:rPr lang="it-IT" sz="1400" dirty="0"/>
              <a:t> </a:t>
            </a:r>
            <a:r>
              <a:rPr lang="it-IT" sz="1400" dirty="0" err="1"/>
              <a:t>not</a:t>
            </a:r>
            <a:r>
              <a:rPr lang="it-IT" sz="1400" dirty="0"/>
              <a:t> </a:t>
            </a:r>
            <a:r>
              <a:rPr lang="it-IT" sz="1400" dirty="0" err="1"/>
              <a:t>considered</a:t>
            </a:r>
            <a:r>
              <a:rPr lang="it-IT" sz="1400" dirty="0"/>
              <a:t> in the </a:t>
            </a:r>
            <a:r>
              <a:rPr lang="it-IT" sz="1400" dirty="0" err="1"/>
              <a:t>solutions</a:t>
            </a:r>
            <a:r>
              <a:rPr lang="it-IT" sz="1400" dirty="0"/>
              <a:t>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569082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7EE8EF-9CF4-4F84-8624-D1DEDB449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Travel time </a:t>
            </a:r>
            <a:r>
              <a:rPr lang="it-IT" dirty="0" err="1"/>
              <a:t>matrix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6A9FC96-7FE2-46B2-837B-6C23A3AD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111" y="1849374"/>
            <a:ext cx="10845778" cy="4023360"/>
          </a:xfrm>
        </p:spPr>
        <p:txBody>
          <a:bodyPr/>
          <a:lstStyle/>
          <a:p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are 22 POI in the database,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necessary</a:t>
            </a:r>
            <a:r>
              <a:rPr lang="it-IT" dirty="0"/>
              <a:t> to </a:t>
            </a:r>
            <a:r>
              <a:rPr lang="it-IT" dirty="0" err="1"/>
              <a:t>manually</a:t>
            </a:r>
            <a:r>
              <a:rPr lang="it-IT" dirty="0"/>
              <a:t> </a:t>
            </a:r>
            <a:r>
              <a:rPr lang="it-IT" dirty="0" err="1"/>
              <a:t>find</a:t>
            </a:r>
            <a:r>
              <a:rPr lang="it-IT" dirty="0"/>
              <a:t> 22*22=484 travel times </a:t>
            </a:r>
            <a:r>
              <a:rPr lang="it-IT" dirty="0" err="1"/>
              <a:t>using</a:t>
            </a:r>
            <a:r>
              <a:rPr lang="it-IT" dirty="0"/>
              <a:t> Google Maps (</a:t>
            </a:r>
            <a:r>
              <a:rPr lang="it-IT" dirty="0" err="1"/>
              <a:t>shown</a:t>
            </a:r>
            <a:r>
              <a:rPr lang="it-IT" dirty="0"/>
              <a:t> in seconds) </a:t>
            </a:r>
          </a:p>
          <a:p>
            <a:r>
              <a:rPr lang="it-IT" dirty="0" err="1"/>
              <a:t>However</a:t>
            </a:r>
            <a:r>
              <a:rPr lang="it-IT" dirty="0"/>
              <a:t>, </a:t>
            </a:r>
            <a:r>
              <a:rPr lang="it-IT" dirty="0" err="1"/>
              <a:t>half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 (</a:t>
            </a:r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travelling</a:t>
            </a:r>
            <a:r>
              <a:rPr lang="it-IT" dirty="0"/>
              <a:t> from A to B and B to A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pretty</a:t>
            </a:r>
            <a:r>
              <a:rPr lang="it-IT" dirty="0"/>
              <a:t> </a:t>
            </a:r>
            <a:r>
              <a:rPr lang="it-IT" dirty="0" err="1"/>
              <a:t>much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time in the city of Verona), and </a:t>
            </a:r>
            <a:r>
              <a:rPr lang="it-IT" dirty="0" err="1"/>
              <a:t>also</a:t>
            </a:r>
            <a:r>
              <a:rPr lang="it-IT" dirty="0"/>
              <a:t> the </a:t>
            </a: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diagonal</a:t>
            </a:r>
            <a:r>
              <a:rPr lang="it-IT" dirty="0"/>
              <a:t> of the </a:t>
            </a:r>
            <a:r>
              <a:rPr lang="it-IT" dirty="0" err="1"/>
              <a:t>matrix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excluded</a:t>
            </a:r>
            <a:r>
              <a:rPr lang="it-IT" dirty="0"/>
              <a:t> (travel time from A to A </a:t>
            </a:r>
            <a:r>
              <a:rPr lang="it-IT" dirty="0" err="1"/>
              <a:t>is</a:t>
            </a:r>
            <a:r>
              <a:rPr lang="it-IT" dirty="0"/>
              <a:t> 0)</a:t>
            </a:r>
          </a:p>
          <a:p>
            <a:r>
              <a:rPr lang="it-IT" dirty="0"/>
              <a:t>Verona Card users </a:t>
            </a:r>
            <a:r>
              <a:rPr lang="it-IT" dirty="0" err="1"/>
              <a:t>have</a:t>
            </a:r>
            <a:r>
              <a:rPr lang="it-IT" dirty="0"/>
              <a:t> free access to </a:t>
            </a:r>
            <a:r>
              <a:rPr lang="it-IT" dirty="0" err="1"/>
              <a:t>urban</a:t>
            </a:r>
            <a:r>
              <a:rPr lang="it-IT" dirty="0"/>
              <a:t> bus </a:t>
            </a:r>
            <a:r>
              <a:rPr lang="it-IT" dirty="0" err="1"/>
              <a:t>rides</a:t>
            </a:r>
            <a:r>
              <a:rPr lang="it-IT" dirty="0"/>
              <a:t>, so times are </a:t>
            </a:r>
            <a:r>
              <a:rPr lang="it-IT" dirty="0" err="1"/>
              <a:t>calculated</a:t>
            </a:r>
            <a:r>
              <a:rPr lang="it-IT" dirty="0"/>
              <a:t> </a:t>
            </a:r>
            <a:r>
              <a:rPr lang="it-IT" dirty="0" err="1"/>
              <a:t>considering</a:t>
            </a:r>
            <a:r>
              <a:rPr lang="it-IT" dirty="0"/>
              <a:t> bus travels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9588105-60CF-4FCC-9616-84E023CC5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688" y="4299524"/>
            <a:ext cx="8048625" cy="2387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4661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F4E2DA-87DC-4C83-B277-9BC1D9CD7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conceptual</a:t>
            </a:r>
            <a:r>
              <a:rPr lang="it-IT" dirty="0"/>
              <a:t> model (UML)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7325E4-30AF-44F7-A8AC-830979C19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15275" y="2113407"/>
            <a:ext cx="3819525" cy="4023360"/>
          </a:xfrm>
        </p:spPr>
        <p:txBody>
          <a:bodyPr/>
          <a:lstStyle/>
          <a:p>
            <a:r>
              <a:rPr lang="it-IT" dirty="0"/>
              <a:t>Note: </a:t>
            </a:r>
          </a:p>
          <a:p>
            <a:r>
              <a:rPr lang="it-IT" dirty="0"/>
              <a:t>1…1 </a:t>
            </a:r>
            <a:r>
              <a:rPr lang="it-IT" dirty="0" err="1"/>
              <a:t>multiplicity</a:t>
            </a:r>
            <a:r>
              <a:rPr lang="it-IT" dirty="0"/>
              <a:t> on the </a:t>
            </a:r>
            <a:r>
              <a:rPr lang="it-IT" i="1" dirty="0" err="1"/>
              <a:t>VRCard</a:t>
            </a:r>
            <a:r>
              <a:rPr lang="it-IT" dirty="0"/>
              <a:t> side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the Verona Card </a:t>
            </a:r>
            <a:r>
              <a:rPr lang="it-IT" dirty="0" err="1"/>
              <a:t>terms</a:t>
            </a:r>
            <a:r>
              <a:rPr lang="it-IT" dirty="0"/>
              <a:t> state: </a:t>
            </a:r>
            <a:br>
              <a:rPr lang="it-IT" dirty="0"/>
            </a:br>
            <a:r>
              <a:rPr lang="it-IT" dirty="0"/>
              <a:t>«</a:t>
            </a:r>
            <a:r>
              <a:rPr lang="en-US" dirty="0"/>
              <a:t>With </a:t>
            </a:r>
            <a:r>
              <a:rPr lang="en-US" dirty="0" err="1"/>
              <a:t>VeronaCard</a:t>
            </a:r>
            <a:r>
              <a:rPr lang="en-US" dirty="0"/>
              <a:t> each museum/monument can be visited only once</a:t>
            </a:r>
            <a:r>
              <a:rPr lang="it-IT" dirty="0"/>
              <a:t>»</a:t>
            </a:r>
          </a:p>
          <a:p>
            <a:r>
              <a:rPr lang="it-IT" i="1" dirty="0" err="1"/>
              <a:t>Visit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dirty="0" err="1"/>
              <a:t>association</a:t>
            </a:r>
            <a:r>
              <a:rPr lang="it-IT" dirty="0"/>
              <a:t> class</a:t>
            </a:r>
          </a:p>
          <a:p>
            <a:r>
              <a:rPr lang="en-US" i="1" dirty="0"/>
              <a:t>Device</a:t>
            </a:r>
            <a:r>
              <a:rPr lang="en-US" dirty="0"/>
              <a:t> and </a:t>
            </a:r>
            <a:r>
              <a:rPr lang="en-US" i="1" dirty="0" err="1"/>
              <a:t>ProfileType</a:t>
            </a:r>
            <a:r>
              <a:rPr lang="en-US" dirty="0"/>
              <a:t> act as enumeration classes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3BFB3FC-580D-458A-A937-53347B283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237" y="2262507"/>
            <a:ext cx="7086977" cy="354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8193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D30EC6-E094-4B58-91C0-AB08BA8B3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Premises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05E02CE-C9D4-4813-8445-41FE541A2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70" y="1962150"/>
            <a:ext cx="10907460" cy="4533900"/>
          </a:xfrm>
        </p:spPr>
        <p:txBody>
          <a:bodyPr>
            <a:normAutofit/>
          </a:bodyPr>
          <a:lstStyle/>
          <a:p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suspected</a:t>
            </a:r>
            <a:r>
              <a:rPr lang="it-IT" dirty="0"/>
              <a:t>, </a:t>
            </a:r>
            <a:r>
              <a:rPr lang="it-IT" dirty="0" err="1"/>
              <a:t>measuring</a:t>
            </a:r>
            <a:r>
              <a:rPr lang="it-IT" dirty="0"/>
              <a:t> the </a:t>
            </a:r>
            <a:r>
              <a:rPr lang="it-IT" dirty="0" err="1"/>
              <a:t>outcome</a:t>
            </a:r>
            <a:r>
              <a:rPr lang="it-IT" dirty="0"/>
              <a:t> of the 3 </a:t>
            </a:r>
            <a:r>
              <a:rPr lang="it-IT" dirty="0" err="1"/>
              <a:t>implementations</a:t>
            </a:r>
            <a:r>
              <a:rPr lang="it-IT" dirty="0"/>
              <a:t> of the task </a:t>
            </a:r>
            <a:r>
              <a:rPr lang="it-IT" dirty="0" err="1"/>
              <a:t>confirmed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Cassandra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suitable</a:t>
            </a:r>
            <a:r>
              <a:rPr lang="it-IT" dirty="0"/>
              <a:t> for data </a:t>
            </a:r>
            <a:r>
              <a:rPr lang="it-IT" dirty="0" err="1"/>
              <a:t>analysis</a:t>
            </a:r>
            <a:endParaRPr lang="it-IT" dirty="0"/>
          </a:p>
          <a:p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mentioned</a:t>
            </a:r>
            <a:r>
              <a:rPr lang="it-IT" dirty="0"/>
              <a:t> </a:t>
            </a:r>
            <a:r>
              <a:rPr lang="it-IT" dirty="0" err="1"/>
              <a:t>earlier</a:t>
            </a:r>
            <a:r>
              <a:rPr lang="it-IT" dirty="0"/>
              <a:t>, Cassandra </a:t>
            </a:r>
            <a:r>
              <a:rPr lang="it-IT" dirty="0" err="1"/>
              <a:t>is</a:t>
            </a:r>
            <a:r>
              <a:rPr lang="it-IT" dirty="0"/>
              <a:t> a data-</a:t>
            </a:r>
            <a:r>
              <a:rPr lang="it-IT" dirty="0" err="1"/>
              <a:t>oriented</a:t>
            </a:r>
            <a:r>
              <a:rPr lang="it-IT" dirty="0"/>
              <a:t> </a:t>
            </a:r>
            <a:r>
              <a:rPr lang="it-IT" dirty="0" err="1"/>
              <a:t>technology</a:t>
            </a:r>
            <a:r>
              <a:rPr lang="it-IT" dirty="0"/>
              <a:t>, </a:t>
            </a:r>
            <a:r>
              <a:rPr lang="it-IT" dirty="0" err="1"/>
              <a:t>that</a:t>
            </a:r>
            <a:r>
              <a:rPr lang="it-IT" dirty="0"/>
              <a:t> follows a precise </a:t>
            </a:r>
            <a:r>
              <a:rPr lang="it-IT" dirty="0" err="1"/>
              <a:t>application</a:t>
            </a:r>
            <a:r>
              <a:rPr lang="it-IT" dirty="0"/>
              <a:t> workflow</a:t>
            </a:r>
          </a:p>
          <a:p>
            <a:pPr algn="ctr"/>
            <a:r>
              <a:rPr lang="it-IT" dirty="0"/>
              <a:t>So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>
                <a:solidFill>
                  <a:schemeClr val="tx2"/>
                </a:solidFill>
              </a:rPr>
              <a:t>NOT </a:t>
            </a:r>
            <a:r>
              <a:rPr lang="it-IT" dirty="0" err="1">
                <a:solidFill>
                  <a:schemeClr val="tx2"/>
                </a:solidFill>
              </a:rPr>
              <a:t>suitable</a:t>
            </a:r>
            <a:r>
              <a:rPr lang="it-IT" dirty="0">
                <a:solidFill>
                  <a:schemeClr val="tx2"/>
                </a:solidFill>
              </a:rPr>
              <a:t> for data </a:t>
            </a:r>
            <a:r>
              <a:rPr lang="it-IT" dirty="0" err="1">
                <a:solidFill>
                  <a:schemeClr val="tx2"/>
                </a:solidFill>
              </a:rPr>
              <a:t>analysis</a:t>
            </a:r>
            <a:endParaRPr lang="it-IT" dirty="0"/>
          </a:p>
          <a:p>
            <a:r>
              <a:rPr lang="it-IT" dirty="0"/>
              <a:t>A more </a:t>
            </a:r>
            <a:r>
              <a:rPr lang="it-IT" dirty="0" err="1"/>
              <a:t>efficent</a:t>
            </a:r>
            <a:r>
              <a:rPr lang="it-IT" dirty="0"/>
              <a:t> way to solve the </a:t>
            </a:r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Apache Spark in </a:t>
            </a:r>
            <a:r>
              <a:rPr lang="it-IT" dirty="0" err="1"/>
              <a:t>conjuction</a:t>
            </a:r>
            <a:r>
              <a:rPr lang="it-IT" dirty="0"/>
              <a:t> with Cassandra</a:t>
            </a:r>
          </a:p>
          <a:p>
            <a:r>
              <a:rPr lang="it-IT" dirty="0" err="1"/>
              <a:t>Since</a:t>
            </a:r>
            <a:r>
              <a:rPr lang="it-IT" dirty="0"/>
              <a:t> the project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about</a:t>
            </a:r>
            <a:r>
              <a:rPr lang="it-IT" dirty="0"/>
              <a:t> Cassandra and I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Spark in the Big Data </a:t>
            </a:r>
            <a:r>
              <a:rPr lang="it-IT" dirty="0" err="1"/>
              <a:t>course</a:t>
            </a:r>
            <a:r>
              <a:rPr lang="it-IT" dirty="0"/>
              <a:t>, I </a:t>
            </a:r>
            <a:r>
              <a:rPr lang="it-IT" dirty="0" err="1"/>
              <a:t>tried</a:t>
            </a:r>
            <a:r>
              <a:rPr lang="it-IT" dirty="0"/>
              <a:t> </a:t>
            </a:r>
            <a:r>
              <a:rPr lang="it-IT" dirty="0" err="1"/>
              <a:t>anyway</a:t>
            </a:r>
            <a:r>
              <a:rPr lang="it-IT" dirty="0"/>
              <a:t> to solve the </a:t>
            </a:r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Cassandra capabilities</a:t>
            </a:r>
          </a:p>
          <a:p>
            <a:r>
              <a:rPr lang="it-IT" dirty="0"/>
              <a:t>We can use </a:t>
            </a:r>
            <a:r>
              <a:rPr lang="it-IT" dirty="0" err="1"/>
              <a:t>this</a:t>
            </a:r>
            <a:r>
              <a:rPr lang="it-IT" dirty="0"/>
              <a:t> project to </a:t>
            </a:r>
            <a:r>
              <a:rPr lang="it-IT" dirty="0" err="1"/>
              <a:t>confirm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Cassandra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great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an </a:t>
            </a:r>
            <a:r>
              <a:rPr lang="it-IT" dirty="0" err="1"/>
              <a:t>application</a:t>
            </a:r>
            <a:r>
              <a:rPr lang="it-IT" dirty="0"/>
              <a:t> DB,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so good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handling</a:t>
            </a:r>
            <a:r>
              <a:rPr lang="it-IT" dirty="0"/>
              <a:t> data </a:t>
            </a:r>
            <a:r>
              <a:rPr lang="it-IT" dirty="0" err="1"/>
              <a:t>analyais</a:t>
            </a:r>
            <a:endParaRPr lang="it-IT" dirty="0"/>
          </a:p>
          <a:p>
            <a:r>
              <a:rPr lang="it-IT" sz="1800" dirty="0"/>
              <a:t>In </a:t>
            </a:r>
            <a:r>
              <a:rPr lang="it-IT" sz="1800" dirty="0" err="1"/>
              <a:t>all</a:t>
            </a:r>
            <a:r>
              <a:rPr lang="it-IT" sz="1800" dirty="0"/>
              <a:t> </a:t>
            </a:r>
            <a:r>
              <a:rPr lang="it-IT" sz="1800" dirty="0" err="1"/>
              <a:t>three</a:t>
            </a:r>
            <a:r>
              <a:rPr lang="it-IT" sz="1800" dirty="0"/>
              <a:t> </a:t>
            </a:r>
            <a:r>
              <a:rPr lang="it-IT" sz="1800" dirty="0" err="1"/>
              <a:t>solution</a:t>
            </a:r>
            <a:r>
              <a:rPr lang="it-IT" sz="1800" dirty="0"/>
              <a:t>, a Cassandra driver for Python </a:t>
            </a:r>
            <a:r>
              <a:rPr lang="it-IT" sz="1800" dirty="0" err="1"/>
              <a:t>was</a:t>
            </a:r>
            <a:r>
              <a:rPr lang="it-IT" sz="1800" dirty="0"/>
              <a:t> </a:t>
            </a:r>
            <a:r>
              <a:rPr lang="it-IT" sz="1800" dirty="0" err="1"/>
              <a:t>used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3864918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F5DE48-E696-4941-A9E2-7FF9B41B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Cassandra?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DB0C6D-8A8B-4E42-A0D4-EC09F3434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907" y="2008928"/>
            <a:ext cx="11164185" cy="4402079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Cassandra is a fast </a:t>
            </a:r>
            <a:r>
              <a:rPr lang="en-US" sz="3200" dirty="0">
                <a:solidFill>
                  <a:schemeClr val="tx2"/>
                </a:solidFill>
              </a:rPr>
              <a:t>distributed</a:t>
            </a:r>
            <a:r>
              <a:rPr lang="en-US" sz="3200" dirty="0"/>
              <a:t> database built for </a:t>
            </a:r>
            <a:r>
              <a:rPr lang="en-US" sz="3200" dirty="0">
                <a:solidFill>
                  <a:schemeClr val="tx2"/>
                </a:solidFill>
              </a:rPr>
              <a:t>high availability </a:t>
            </a:r>
            <a:r>
              <a:rPr lang="en-US" sz="3200" dirty="0"/>
              <a:t>and </a:t>
            </a:r>
            <a:r>
              <a:rPr lang="en-US" sz="3200" dirty="0">
                <a:solidFill>
                  <a:schemeClr val="tx2"/>
                </a:solidFill>
              </a:rPr>
              <a:t>linear scalability</a:t>
            </a:r>
          </a:p>
          <a:p>
            <a:r>
              <a:rPr lang="en-US" dirty="0"/>
              <a:t>Features:</a:t>
            </a:r>
          </a:p>
          <a:p>
            <a:pPr>
              <a:spcBef>
                <a:spcPts val="600"/>
              </a:spcBef>
              <a:buFont typeface="Tw Cen MT" panose="020B0602020104020603" pitchFamily="34" charset="0"/>
              <a:buChar char="-"/>
            </a:pPr>
            <a:r>
              <a:rPr lang="en-US" sz="2400" dirty="0"/>
              <a:t> Predictable </a:t>
            </a:r>
            <a:r>
              <a:rPr lang="en-US" sz="2400" dirty="0" err="1"/>
              <a:t>performaces</a:t>
            </a:r>
            <a:r>
              <a:rPr lang="en-US" sz="2400" dirty="0"/>
              <a:t>: low latency and high scalability, even using 2, 10, 1000 nodes</a:t>
            </a:r>
          </a:p>
          <a:p>
            <a:pPr>
              <a:spcBef>
                <a:spcPts val="600"/>
              </a:spcBef>
              <a:buFont typeface="Tw Cen MT" panose="020B0602020104020603" pitchFamily="34" charset="0"/>
              <a:buChar char="-"/>
            </a:pPr>
            <a:r>
              <a:rPr lang="en-US" sz="2400" dirty="0"/>
              <a:t> No single point of failure: it’s a peer-to-peer technology, no master/slave</a:t>
            </a:r>
          </a:p>
          <a:p>
            <a:pPr>
              <a:spcBef>
                <a:spcPts val="600"/>
              </a:spcBef>
              <a:buFont typeface="Tw Cen MT" panose="020B0602020104020603" pitchFamily="34" charset="0"/>
              <a:buChar char="-"/>
            </a:pPr>
            <a:r>
              <a:rPr lang="en-US" sz="2400" dirty="0"/>
              <a:t> Supports multi data centers: it can withstand an entire data center failure</a:t>
            </a:r>
          </a:p>
          <a:p>
            <a:pPr>
              <a:spcBef>
                <a:spcPts val="600"/>
              </a:spcBef>
              <a:buFont typeface="Tw Cen MT" panose="020B0602020104020603" pitchFamily="34" charset="0"/>
              <a:buChar char="-"/>
            </a:pPr>
            <a:r>
              <a:rPr lang="en-US" sz="2400" dirty="0"/>
              <a:t> Commodity hardware: using many low-cost machines to scale horizontally and not vertically</a:t>
            </a:r>
          </a:p>
          <a:p>
            <a:pPr>
              <a:spcBef>
                <a:spcPts val="600"/>
              </a:spcBef>
              <a:buFont typeface="Tw Cen MT" panose="020B0602020104020603" pitchFamily="34" charset="0"/>
              <a:buChar char="-"/>
            </a:pPr>
            <a:r>
              <a:rPr lang="en-US" sz="2400" dirty="0"/>
              <a:t> Easy to manage operationally</a:t>
            </a:r>
          </a:p>
          <a:p>
            <a:pPr>
              <a:spcBef>
                <a:spcPts val="600"/>
              </a:spcBef>
              <a:buFont typeface="Tw Cen MT" panose="020B0602020104020603" pitchFamily="34" charset="0"/>
              <a:buChar char="-"/>
            </a:pPr>
            <a:r>
              <a:rPr lang="en-US" sz="2400" dirty="0"/>
              <a:t> NOT a direct replacement for RDBMS: it is necessary to adapt the model</a:t>
            </a:r>
          </a:p>
        </p:txBody>
      </p:sp>
    </p:spTree>
    <p:extLst>
      <p:ext uri="{BB962C8B-B14F-4D97-AF65-F5344CB8AC3E}">
        <p14:creationId xmlns:p14="http://schemas.microsoft.com/office/powerpoint/2010/main" val="2514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28D050-872B-4051-A731-2B4311F21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.</a:t>
            </a:r>
            <a:r>
              <a:rPr lang="it-IT" dirty="0" err="1"/>
              <a:t>csv</a:t>
            </a:r>
            <a:r>
              <a:rPr lang="it-IT" dirty="0"/>
              <a:t> </a:t>
            </a:r>
            <a:r>
              <a:rPr lang="it-IT" dirty="0" err="1"/>
              <a:t>preprocessing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9BDF615-377D-4322-A369-2D28F187A8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Modifica dei file </a:t>
            </a:r>
            <a:r>
              <a:rPr lang="it-IT" dirty="0" err="1"/>
              <a:t>csv</a:t>
            </a:r>
            <a:r>
              <a:rPr lang="it-IT" dirty="0"/>
              <a:t> per unire data e ora, sistemazione di data in formato </a:t>
            </a:r>
            <a:r>
              <a:rPr lang="it-IT" dirty="0" err="1"/>
              <a:t>yyyy</a:t>
            </a:r>
            <a:r>
              <a:rPr lang="it-IT" dirty="0"/>
              <a:t>/mm/</a:t>
            </a:r>
            <a:r>
              <a:rPr lang="it-IT" dirty="0" err="1"/>
              <a:t>dd</a:t>
            </a:r>
            <a:endParaRPr lang="it-IT" dirty="0"/>
          </a:p>
          <a:p>
            <a:r>
              <a:rPr lang="it-IT" dirty="0"/>
              <a:t>Colonne con in e il numero tolte perché non c’era scritto cos’erano</a:t>
            </a:r>
          </a:p>
          <a:p>
            <a:r>
              <a:rPr lang="it-IT" dirty="0"/>
              <a:t>Non servono virgolette</a:t>
            </a:r>
          </a:p>
        </p:txBody>
      </p:sp>
    </p:spTree>
    <p:extLst>
      <p:ext uri="{BB962C8B-B14F-4D97-AF65-F5344CB8AC3E}">
        <p14:creationId xmlns:p14="http://schemas.microsoft.com/office/powerpoint/2010/main" val="4199740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963076-4D38-4866-BB03-5147BF7D4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Solution 1 – </a:t>
            </a:r>
            <a:r>
              <a:rPr lang="it-IT" dirty="0" err="1"/>
              <a:t>Everything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Python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BE07679-E6A3-4AB8-A24F-5A6803E81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50" y="2286000"/>
            <a:ext cx="7924684" cy="4023360"/>
          </a:xfrm>
        </p:spPr>
        <p:txBody>
          <a:bodyPr/>
          <a:lstStyle/>
          <a:p>
            <a:r>
              <a:rPr lang="it-IT" dirty="0"/>
              <a:t>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I </a:t>
            </a:r>
            <a:r>
              <a:rPr lang="it-IT" dirty="0" err="1"/>
              <a:t>wanted</a:t>
            </a:r>
            <a:r>
              <a:rPr lang="it-IT" dirty="0"/>
              <a:t> to use the Dataset </a:t>
            </a:r>
            <a:r>
              <a:rPr lang="it-IT" dirty="0" err="1"/>
              <a:t>almost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provided</a:t>
            </a:r>
            <a:r>
              <a:rPr lang="it-IT" dirty="0"/>
              <a:t>.</a:t>
            </a:r>
          </a:p>
          <a:p>
            <a:r>
              <a:rPr lang="it-IT" dirty="0"/>
              <a:t>Using </a:t>
            </a:r>
            <a:r>
              <a:rPr lang="it-IT" dirty="0" err="1"/>
              <a:t>this</a:t>
            </a:r>
            <a:r>
              <a:rPr lang="it-IT" dirty="0"/>
              <a:t> schema,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necessary</a:t>
            </a:r>
            <a:r>
              <a:rPr lang="it-IT" dirty="0"/>
              <a:t> to check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rows</a:t>
            </a:r>
            <a:r>
              <a:rPr lang="it-IT" dirty="0"/>
              <a:t> to </a:t>
            </a:r>
            <a:r>
              <a:rPr lang="it-IT" dirty="0" err="1"/>
              <a:t>calculate</a:t>
            </a:r>
            <a:r>
              <a:rPr lang="it-IT" dirty="0"/>
              <a:t> the users’ </a:t>
            </a:r>
            <a:r>
              <a:rPr lang="it-IT" dirty="0" err="1"/>
              <a:t>visit</a:t>
            </a:r>
            <a:r>
              <a:rPr lang="it-IT" dirty="0"/>
              <a:t> times</a:t>
            </a:r>
          </a:p>
          <a:p>
            <a:pPr lvl="1"/>
            <a:r>
              <a:rPr lang="it-IT" dirty="0"/>
              <a:t>Cassandra </a:t>
            </a:r>
            <a:r>
              <a:rPr lang="it-IT" dirty="0" err="1"/>
              <a:t>does</a:t>
            </a:r>
            <a:r>
              <a:rPr lang="it-IT" dirty="0"/>
              <a:t> NOT support sub-queries</a:t>
            </a:r>
          </a:p>
          <a:p>
            <a:pPr lvl="1"/>
            <a:r>
              <a:rPr lang="it-IT" dirty="0"/>
              <a:t>An </a:t>
            </a:r>
            <a:r>
              <a:rPr lang="it-IT" dirty="0" err="1"/>
              <a:t>external</a:t>
            </a:r>
            <a:r>
              <a:rPr lang="it-IT" dirty="0"/>
              <a:t> programming </a:t>
            </a:r>
            <a:r>
              <a:rPr lang="it-IT" dirty="0" err="1"/>
              <a:t>language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required</a:t>
            </a:r>
            <a:r>
              <a:rPr lang="it-IT" dirty="0"/>
              <a:t>: Cassandra driver for Python</a:t>
            </a:r>
          </a:p>
          <a:p>
            <a:r>
              <a:rPr lang="it-IT" dirty="0"/>
              <a:t>The script </a:t>
            </a:r>
            <a:r>
              <a:rPr lang="it-IT" dirty="0" err="1"/>
              <a:t>asks</a:t>
            </a:r>
            <a:r>
              <a:rPr lang="it-IT" dirty="0"/>
              <a:t> for ALL the </a:t>
            </a:r>
            <a:r>
              <a:rPr lang="it-IT" dirty="0" err="1"/>
              <a:t>rows</a:t>
            </a:r>
            <a:r>
              <a:rPr lang="it-IT" dirty="0"/>
              <a:t> in the </a:t>
            </a:r>
            <a:r>
              <a:rPr lang="it-IT" dirty="0" err="1"/>
              <a:t>table</a:t>
            </a:r>
            <a:r>
              <a:rPr lang="it-IT" dirty="0"/>
              <a:t> </a:t>
            </a:r>
            <a:r>
              <a:rPr lang="it-IT" i="1" dirty="0" err="1"/>
              <a:t>entrance_by_card</a:t>
            </a:r>
            <a:r>
              <a:rPr lang="it-IT" dirty="0"/>
              <a:t>, and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calculates</a:t>
            </a:r>
            <a:r>
              <a:rPr lang="it-IT" dirty="0"/>
              <a:t> the </a:t>
            </a:r>
            <a:r>
              <a:rPr lang="it-IT" dirty="0" err="1"/>
              <a:t>visit</a:t>
            </a:r>
            <a:r>
              <a:rPr lang="it-IT" dirty="0"/>
              <a:t> time for </a:t>
            </a:r>
            <a:r>
              <a:rPr lang="it-IT" dirty="0" err="1"/>
              <a:t>each</a:t>
            </a:r>
            <a:r>
              <a:rPr lang="it-IT" dirty="0"/>
              <a:t> user, </a:t>
            </a:r>
            <a:r>
              <a:rPr lang="it-IT" dirty="0" err="1"/>
              <a:t>considering</a:t>
            </a:r>
            <a:r>
              <a:rPr lang="it-IT" dirty="0"/>
              <a:t> travel times and </a:t>
            </a:r>
            <a:r>
              <a:rPr lang="it-IT" dirty="0" err="1"/>
              <a:t>excluding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days </a:t>
            </a:r>
            <a:r>
              <a:rPr lang="it-IT" dirty="0" err="1"/>
              <a:t>calulations</a:t>
            </a:r>
            <a:endParaRPr lang="it-IT" dirty="0"/>
          </a:p>
          <a:p>
            <a:r>
              <a:rPr lang="it-IT" dirty="0" err="1"/>
              <a:t>However</a:t>
            </a:r>
            <a:r>
              <a:rPr lang="it-IT" dirty="0"/>
              <a:t>, </a:t>
            </a:r>
            <a:r>
              <a:rPr lang="it-IT" dirty="0" err="1"/>
              <a:t>asking</a:t>
            </a:r>
            <a:r>
              <a:rPr lang="it-IT" dirty="0"/>
              <a:t> for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rows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b="1" dirty="0" err="1"/>
              <a:t>not</a:t>
            </a:r>
            <a:r>
              <a:rPr lang="it-IT" dirty="0"/>
              <a:t> good </a:t>
            </a:r>
            <a:r>
              <a:rPr lang="it-IT" dirty="0" err="1"/>
              <a:t>practice</a:t>
            </a:r>
            <a:r>
              <a:rPr lang="it-IT" dirty="0"/>
              <a:t> </a:t>
            </a:r>
          </a:p>
          <a:p>
            <a:pPr lvl="1"/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possible</a:t>
            </a:r>
            <a:r>
              <a:rPr lang="it-IT" dirty="0"/>
              <a:t> to </a:t>
            </a:r>
            <a:r>
              <a:rPr lang="it-IT" dirty="0" err="1"/>
              <a:t>ask</a:t>
            </a:r>
            <a:r>
              <a:rPr lang="it-IT" dirty="0"/>
              <a:t> by POI in </a:t>
            </a:r>
            <a:r>
              <a:rPr lang="it-IT" i="1" dirty="0" err="1"/>
              <a:t>entrance_by_poi</a:t>
            </a:r>
            <a:r>
              <a:rPr lang="it-IT" dirty="0"/>
              <a:t>, </a:t>
            </a:r>
            <a:r>
              <a:rPr lang="it-IT" dirty="0" err="1"/>
              <a:t>since</a:t>
            </a:r>
            <a:r>
              <a:rPr lang="it-IT" dirty="0"/>
              <a:t> we </a:t>
            </a:r>
            <a:r>
              <a:rPr lang="it-IT" dirty="0" err="1"/>
              <a:t>need</a:t>
            </a:r>
            <a:r>
              <a:rPr lang="it-IT" dirty="0"/>
              <a:t> </a:t>
            </a:r>
            <a:r>
              <a:rPr lang="en-US" dirty="0"/>
              <a:t>the order of the POI visited </a:t>
            </a:r>
            <a:r>
              <a:rPr lang="en-US" b="1" dirty="0"/>
              <a:t>by users </a:t>
            </a:r>
            <a:endParaRPr lang="it-IT" b="1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A4AC66D-5A51-4F37-B51A-F325EC4C71FE}"/>
              </a:ext>
            </a:extLst>
          </p:cNvPr>
          <p:cNvSpPr txBox="1"/>
          <p:nvPr/>
        </p:nvSpPr>
        <p:spPr>
          <a:xfrm>
            <a:off x="8648815" y="5407896"/>
            <a:ext cx="341947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Physical</a:t>
            </a:r>
            <a:r>
              <a:rPr lang="it-IT" dirty="0"/>
              <a:t> schema of the first </a:t>
            </a:r>
            <a:r>
              <a:rPr lang="it-IT" dirty="0" err="1"/>
              <a:t>solution</a:t>
            </a:r>
            <a:endParaRPr lang="it-IT" dirty="0"/>
          </a:p>
          <a:p>
            <a:pPr algn="ctr"/>
            <a:r>
              <a:rPr lang="it-IT" sz="1400" dirty="0"/>
              <a:t>To be fair, </a:t>
            </a:r>
            <a:r>
              <a:rPr lang="it-IT" sz="1400" dirty="0" err="1"/>
              <a:t>only</a:t>
            </a:r>
            <a:r>
              <a:rPr lang="it-IT" sz="1400" dirty="0"/>
              <a:t> the </a:t>
            </a:r>
            <a:r>
              <a:rPr lang="it-IT" sz="1400" i="1" dirty="0" err="1"/>
              <a:t>entrance_by_card</a:t>
            </a:r>
            <a:r>
              <a:rPr lang="it-IT" sz="1400" i="1" dirty="0"/>
              <a:t> </a:t>
            </a:r>
            <a:r>
              <a:rPr lang="it-IT" sz="1400" dirty="0" err="1"/>
              <a:t>table</a:t>
            </a:r>
            <a:r>
              <a:rPr lang="it-IT" sz="1400" dirty="0"/>
              <a:t> </a:t>
            </a:r>
            <a:r>
              <a:rPr lang="it-IT" sz="1400" dirty="0" err="1"/>
              <a:t>was</a:t>
            </a:r>
            <a:r>
              <a:rPr lang="it-IT" sz="1400" dirty="0"/>
              <a:t> </a:t>
            </a:r>
            <a:r>
              <a:rPr lang="it-IT" sz="1400" dirty="0" err="1"/>
              <a:t>used</a:t>
            </a:r>
            <a:r>
              <a:rPr lang="it-IT" sz="1400" dirty="0"/>
              <a:t>. </a:t>
            </a:r>
            <a:r>
              <a:rPr lang="it-IT" sz="1400" i="1" dirty="0" err="1"/>
              <a:t>entrance_by_poi</a:t>
            </a:r>
            <a:r>
              <a:rPr lang="it-IT" sz="1400" i="1" dirty="0"/>
              <a:t> </a:t>
            </a:r>
            <a:r>
              <a:rPr lang="it-IT" sz="1400" dirty="0" err="1"/>
              <a:t>was</a:t>
            </a:r>
            <a:r>
              <a:rPr lang="it-IT" sz="1400" dirty="0"/>
              <a:t> </a:t>
            </a:r>
            <a:r>
              <a:rPr lang="it-IT" sz="1400" dirty="0" err="1"/>
              <a:t>never</a:t>
            </a:r>
            <a:r>
              <a:rPr lang="it-IT" sz="1400" dirty="0"/>
              <a:t> </a:t>
            </a:r>
            <a:r>
              <a:rPr lang="it-IT" sz="1400" dirty="0" err="1"/>
              <a:t>used</a:t>
            </a:r>
            <a:r>
              <a:rPr lang="it-IT" sz="1400" dirty="0"/>
              <a:t>: </a:t>
            </a:r>
            <a:r>
              <a:rPr lang="it-IT" sz="1400" dirty="0" err="1"/>
              <a:t>it</a:t>
            </a:r>
            <a:r>
              <a:rPr lang="it-IT" sz="1400" dirty="0"/>
              <a:t> </a:t>
            </a:r>
            <a:r>
              <a:rPr lang="it-IT" sz="1400" dirty="0" err="1"/>
              <a:t>was</a:t>
            </a:r>
            <a:r>
              <a:rPr lang="it-IT" sz="1400" dirty="0"/>
              <a:t> </a:t>
            </a:r>
            <a:r>
              <a:rPr lang="it-IT" sz="1400" dirty="0" err="1"/>
              <a:t>my</a:t>
            </a:r>
            <a:r>
              <a:rPr lang="it-IT" sz="1400" dirty="0"/>
              <a:t> first </a:t>
            </a:r>
            <a:r>
              <a:rPr lang="it-IT" sz="1400" dirty="0" err="1"/>
              <a:t>attempt</a:t>
            </a:r>
            <a:r>
              <a:rPr lang="it-IT" sz="1400" dirty="0"/>
              <a:t> and I </a:t>
            </a:r>
            <a:r>
              <a:rPr lang="it-IT" sz="1400" dirty="0" err="1"/>
              <a:t>thought</a:t>
            </a:r>
            <a:r>
              <a:rPr lang="it-IT" sz="1400" dirty="0"/>
              <a:t> </a:t>
            </a:r>
            <a:r>
              <a:rPr lang="it-IT" sz="1400" dirty="0" err="1"/>
              <a:t>it</a:t>
            </a:r>
            <a:r>
              <a:rPr lang="it-IT" sz="1400" dirty="0"/>
              <a:t> </a:t>
            </a:r>
            <a:r>
              <a:rPr lang="it-IT" sz="1400" dirty="0" err="1"/>
              <a:t>was</a:t>
            </a:r>
            <a:r>
              <a:rPr lang="it-IT" sz="1400" dirty="0"/>
              <a:t> </a:t>
            </a:r>
            <a:r>
              <a:rPr lang="it-IT" sz="1400" dirty="0" err="1"/>
              <a:t>going</a:t>
            </a:r>
            <a:r>
              <a:rPr lang="it-IT" sz="1400" dirty="0"/>
              <a:t> to be </a:t>
            </a:r>
            <a:r>
              <a:rPr lang="it-IT" sz="1400" dirty="0" err="1"/>
              <a:t>useful</a:t>
            </a:r>
            <a:r>
              <a:rPr lang="it-IT" sz="1400" dirty="0"/>
              <a:t> 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6C967C-CF69-4E88-B5F0-0DF42CA61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5734" y="1824864"/>
            <a:ext cx="3305636" cy="350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71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DDF674-6A32-4CAD-BD9A-77C37C555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Solution 1 – </a:t>
            </a:r>
            <a:r>
              <a:rPr lang="it-IT" dirty="0" err="1"/>
              <a:t>Everything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Python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993AA0-BB6F-434C-BB60-BA94F7850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358247" cy="4023360"/>
          </a:xfrm>
        </p:spPr>
        <p:txBody>
          <a:bodyPr/>
          <a:lstStyle/>
          <a:p>
            <a:r>
              <a:rPr lang="it-IT" dirty="0" err="1"/>
              <a:t>Surprisingly</a:t>
            </a:r>
            <a:r>
              <a:rPr lang="it-IT" dirty="0"/>
              <a:t>,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the </a:t>
            </a:r>
            <a:r>
              <a:rPr lang="it-IT" dirty="0" err="1"/>
              <a:t>fastest</a:t>
            </a:r>
            <a:r>
              <a:rPr lang="it-IT" dirty="0"/>
              <a:t> of the 3</a:t>
            </a:r>
          </a:p>
          <a:p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probably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the overhead time </a:t>
            </a:r>
            <a:r>
              <a:rPr lang="it-IT" dirty="0" err="1"/>
              <a:t>is</a:t>
            </a:r>
            <a:r>
              <a:rPr lang="it-IT" dirty="0"/>
              <a:t> the query </a:t>
            </a:r>
            <a:r>
              <a:rPr lang="it-IT" dirty="0" err="1"/>
              <a:t>execution</a:t>
            </a:r>
            <a:r>
              <a:rPr lang="it-IT" dirty="0"/>
              <a:t>, </a:t>
            </a:r>
            <a:r>
              <a:rPr lang="it-IT" dirty="0" err="1"/>
              <a:t>while</a:t>
            </a:r>
            <a:r>
              <a:rPr lang="it-IT" dirty="0"/>
              <a:t> the </a:t>
            </a:r>
            <a:r>
              <a:rPr lang="it-IT" dirty="0" err="1"/>
              <a:t>calculating</a:t>
            </a:r>
            <a:r>
              <a:rPr lang="it-IT" dirty="0"/>
              <a:t> part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fast</a:t>
            </a:r>
          </a:p>
        </p:txBody>
      </p:sp>
    </p:spTree>
    <p:extLst>
      <p:ext uri="{BB962C8B-B14F-4D97-AF65-F5344CB8AC3E}">
        <p14:creationId xmlns:p14="http://schemas.microsoft.com/office/powerpoint/2010/main" val="3053499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6C7D5C-1F95-4102-B5B2-CB1DCA7D7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43172"/>
            <a:ext cx="6066818" cy="1499616"/>
          </a:xfrm>
        </p:spPr>
        <p:txBody>
          <a:bodyPr>
            <a:normAutofit/>
          </a:bodyPr>
          <a:lstStyle/>
          <a:p>
            <a:r>
              <a:rPr lang="it-IT" dirty="0" err="1"/>
              <a:t>Nodes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A0ECA4-9BBE-4549-BB55-C636B96A5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480" y="1794694"/>
            <a:ext cx="6924582" cy="4533826"/>
          </a:xfrm>
        </p:spPr>
        <p:txBody>
          <a:bodyPr>
            <a:normAutofit/>
          </a:bodyPr>
          <a:lstStyle/>
          <a:p>
            <a:r>
              <a:rPr lang="it-IT" dirty="0"/>
              <a:t>Cassandra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distribuited</a:t>
            </a:r>
            <a:r>
              <a:rPr lang="it-IT" dirty="0"/>
              <a:t> system made up of </a:t>
            </a:r>
            <a:r>
              <a:rPr lang="it-IT" dirty="0" err="1"/>
              <a:t>nodes</a:t>
            </a:r>
            <a:r>
              <a:rPr lang="it-IT" dirty="0"/>
              <a:t>. Cassandra </a:t>
            </a:r>
            <a:r>
              <a:rPr lang="it-IT" dirty="0" err="1"/>
              <a:t>runs</a:t>
            </a:r>
            <a:r>
              <a:rPr lang="it-IT" dirty="0"/>
              <a:t> in </a:t>
            </a:r>
            <a:r>
              <a:rPr lang="it-IT" dirty="0" err="1"/>
              <a:t>every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in a JVM (Java Virtual Machine)</a:t>
            </a:r>
          </a:p>
          <a:p>
            <a:r>
              <a:rPr lang="it-IT" dirty="0" err="1"/>
              <a:t>Typically</a:t>
            </a:r>
            <a:r>
              <a:rPr lang="it-IT" dirty="0"/>
              <a:t>, a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runs</a:t>
            </a:r>
            <a:r>
              <a:rPr lang="it-IT" dirty="0"/>
              <a:t> on a single commodity machine or VM</a:t>
            </a:r>
          </a:p>
          <a:p>
            <a:r>
              <a:rPr lang="it-IT" dirty="0"/>
              <a:t>A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responsible</a:t>
            </a:r>
            <a:r>
              <a:rPr lang="it-IT" dirty="0"/>
              <a:t> for the data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stores</a:t>
            </a:r>
          </a:p>
          <a:p>
            <a:r>
              <a:rPr lang="it-IT" dirty="0" err="1"/>
              <a:t>All</a:t>
            </a:r>
            <a:r>
              <a:rPr lang="it-IT" dirty="0"/>
              <a:t> the data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stored</a:t>
            </a:r>
            <a:r>
              <a:rPr lang="it-IT" dirty="0"/>
              <a:t> in a </a:t>
            </a:r>
            <a:r>
              <a:rPr lang="it-IT" dirty="0" err="1"/>
              <a:t>distribuited</a:t>
            </a:r>
            <a:r>
              <a:rPr lang="it-IT" dirty="0"/>
              <a:t> hash </a:t>
            </a:r>
            <a:r>
              <a:rPr lang="it-IT" dirty="0" err="1"/>
              <a:t>table</a:t>
            </a:r>
            <a:r>
              <a:rPr lang="it-IT" dirty="0"/>
              <a:t>, and the data </a:t>
            </a:r>
            <a:r>
              <a:rPr lang="it-IT" dirty="0" err="1"/>
              <a:t>itself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hashed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DADD09C-F0BE-4EAE-B73E-5A771F58A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694" y="4622245"/>
            <a:ext cx="2327163" cy="136720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54095DA-3547-4830-9C5A-299765D0A001}"/>
              </a:ext>
            </a:extLst>
          </p:cNvPr>
          <p:cNvSpPr txBox="1"/>
          <p:nvPr/>
        </p:nvSpPr>
        <p:spPr>
          <a:xfrm>
            <a:off x="832521" y="5945135"/>
            <a:ext cx="3011510" cy="59510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it-IT" dirty="0">
                <a:solidFill>
                  <a:srgbClr val="FFFFFF"/>
                </a:solidFill>
              </a:rPr>
              <a:t>Write </a:t>
            </a:r>
            <a:r>
              <a:rPr lang="it-IT" dirty="0" err="1">
                <a:solidFill>
                  <a:srgbClr val="FFFFFF"/>
                </a:solidFill>
              </a:rPr>
              <a:t>operation</a:t>
            </a:r>
            <a:r>
              <a:rPr lang="it-IT" dirty="0">
                <a:solidFill>
                  <a:srgbClr val="FFFFFF"/>
                </a:solidFill>
              </a:rPr>
              <a:t>: the data key </a:t>
            </a:r>
            <a:r>
              <a:rPr lang="it-IT" dirty="0" err="1">
                <a:solidFill>
                  <a:srgbClr val="FFFFFF"/>
                </a:solidFill>
              </a:rPr>
              <a:t>is</a:t>
            </a:r>
            <a:r>
              <a:rPr lang="it-IT" dirty="0">
                <a:solidFill>
                  <a:srgbClr val="FFFFFF"/>
                </a:solidFill>
              </a:rPr>
              <a:t> 55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7C1E6CB9-FA20-4CF1-87BC-65FE09DB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516" y="4622245"/>
            <a:ext cx="2296563" cy="1285977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976609E-BDA7-443F-B48A-AB597BFF0719}"/>
              </a:ext>
            </a:extLst>
          </p:cNvPr>
          <p:cNvSpPr txBox="1"/>
          <p:nvPr/>
        </p:nvSpPr>
        <p:spPr>
          <a:xfrm>
            <a:off x="4128117" y="5945134"/>
            <a:ext cx="2877363" cy="59510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it-IT" dirty="0">
                <a:solidFill>
                  <a:srgbClr val="FFFFFF"/>
                </a:solidFill>
              </a:rPr>
              <a:t>Read </a:t>
            </a:r>
            <a:r>
              <a:rPr lang="it-IT" dirty="0" err="1">
                <a:solidFill>
                  <a:srgbClr val="FFFFFF"/>
                </a:solidFill>
              </a:rPr>
              <a:t>operation</a:t>
            </a:r>
            <a:r>
              <a:rPr lang="it-IT" dirty="0">
                <a:solidFill>
                  <a:srgbClr val="FFFFFF"/>
                </a:solidFill>
              </a:rPr>
              <a:t>: the data key to </a:t>
            </a:r>
            <a:r>
              <a:rPr lang="it-IT" dirty="0" err="1">
                <a:solidFill>
                  <a:srgbClr val="FFFFFF"/>
                </a:solidFill>
              </a:rPr>
              <a:t>find</a:t>
            </a:r>
            <a:r>
              <a:rPr lang="it-IT" dirty="0">
                <a:solidFill>
                  <a:srgbClr val="FFFFFF"/>
                </a:solidFill>
              </a:rPr>
              <a:t> </a:t>
            </a:r>
            <a:r>
              <a:rPr lang="it-IT" dirty="0" err="1">
                <a:solidFill>
                  <a:srgbClr val="FFFFFF"/>
                </a:solidFill>
              </a:rPr>
              <a:t>is</a:t>
            </a:r>
            <a:r>
              <a:rPr lang="it-IT" dirty="0">
                <a:solidFill>
                  <a:srgbClr val="FFFFFF"/>
                </a:solidFill>
              </a:rPr>
              <a:t> 22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8C667B68-F8AF-481B-8761-C28978FBD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6945" y="759922"/>
            <a:ext cx="2392690" cy="1972574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0CC9ED88-AD82-4578-B6AC-C909E70F0E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0600" y="4159593"/>
            <a:ext cx="2392690" cy="2429066"/>
          </a:xfrm>
          <a:prstGeom prst="rect">
            <a:avLst/>
          </a:prstGeom>
        </p:spPr>
      </p:pic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92F7770B-6739-4F73-8FA9-626DCFF9D009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9126945" y="2698407"/>
            <a:ext cx="733908" cy="14611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160B8D1F-3460-4822-AA41-3C26DD1CF103}"/>
              </a:ext>
            </a:extLst>
          </p:cNvPr>
          <p:cNvSpPr txBox="1"/>
          <p:nvPr/>
        </p:nvSpPr>
        <p:spPr>
          <a:xfrm>
            <a:off x="9848395" y="2959264"/>
            <a:ext cx="22196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When</a:t>
            </a:r>
            <a:r>
              <a:rPr lang="it-IT" dirty="0"/>
              <a:t> the load </a:t>
            </a:r>
            <a:r>
              <a:rPr lang="it-IT" dirty="0" err="1"/>
              <a:t>becomes</a:t>
            </a:r>
            <a:r>
              <a:rPr lang="it-IT" dirty="0"/>
              <a:t> </a:t>
            </a:r>
            <a:r>
              <a:rPr lang="it-IT" dirty="0" err="1"/>
              <a:t>too</a:t>
            </a:r>
            <a:r>
              <a:rPr lang="it-IT" dirty="0"/>
              <a:t> heavy, we just </a:t>
            </a:r>
            <a:r>
              <a:rPr lang="it-IT" dirty="0" err="1"/>
              <a:t>add</a:t>
            </a:r>
            <a:r>
              <a:rPr lang="it-IT" dirty="0"/>
              <a:t> more </a:t>
            </a:r>
            <a:r>
              <a:rPr lang="it-IT" dirty="0" err="1"/>
              <a:t>nodes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26792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19ACE6-A9F9-4E44-AF4B-4F84DD8DE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AC476F3-1483-4E69-9F67-C8F4B3609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" y="1873187"/>
            <a:ext cx="6901098" cy="5110677"/>
          </a:xfrm>
        </p:spPr>
        <p:txBody>
          <a:bodyPr>
            <a:normAutofit/>
          </a:bodyPr>
          <a:lstStyle/>
          <a:p>
            <a:r>
              <a:rPr lang="it-IT" dirty="0" err="1"/>
              <a:t>Every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manages</a:t>
            </a:r>
            <a:r>
              <a:rPr lang="it-IT" dirty="0"/>
              <a:t>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own</a:t>
            </a:r>
            <a:r>
              <a:rPr lang="it-IT" dirty="0"/>
              <a:t> data: </a:t>
            </a:r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happens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a new record </a:t>
            </a:r>
            <a:r>
              <a:rPr lang="it-IT" dirty="0" err="1"/>
              <a:t>comes</a:t>
            </a:r>
            <a:r>
              <a:rPr lang="it-IT" dirty="0"/>
              <a:t>?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dirty="0"/>
              <a:t> New data </a:t>
            </a:r>
            <a:r>
              <a:rPr lang="it-IT" dirty="0" err="1"/>
              <a:t>comes</a:t>
            </a:r>
            <a:r>
              <a:rPr lang="it-IT" dirty="0"/>
              <a:t> to a </a:t>
            </a:r>
            <a:r>
              <a:rPr lang="it-IT" dirty="0" err="1"/>
              <a:t>node</a:t>
            </a:r>
            <a:r>
              <a:rPr lang="it-IT" dirty="0"/>
              <a:t>,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become</a:t>
            </a:r>
            <a:r>
              <a:rPr lang="it-IT" dirty="0"/>
              <a:t> the coordinator </a:t>
            </a:r>
            <a:r>
              <a:rPr lang="it-IT" dirty="0" err="1"/>
              <a:t>that</a:t>
            </a:r>
            <a:r>
              <a:rPr lang="it-IT" dirty="0"/>
              <a:t> handles the </a:t>
            </a:r>
            <a:r>
              <a:rPr lang="it-IT" dirty="0" err="1"/>
              <a:t>request</a:t>
            </a:r>
            <a:endParaRPr lang="it-IT" dirty="0"/>
          </a:p>
          <a:p>
            <a:pPr lvl="1">
              <a:buFont typeface="Tw Cen MT" panose="020B0602020104020603" pitchFamily="34" charset="0"/>
              <a:buChar char="-"/>
            </a:pPr>
            <a:r>
              <a:rPr lang="it-IT" sz="2000" dirty="0" err="1"/>
              <a:t>Every</a:t>
            </a:r>
            <a:r>
              <a:rPr lang="it-IT" sz="2000" dirty="0"/>
              <a:t> </a:t>
            </a:r>
            <a:r>
              <a:rPr lang="it-IT" sz="2000" dirty="0" err="1"/>
              <a:t>node</a:t>
            </a:r>
            <a:r>
              <a:rPr lang="it-IT" sz="2000" dirty="0"/>
              <a:t> can be a coordinator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dirty="0"/>
              <a:t> The coordinator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sends</a:t>
            </a:r>
            <a:r>
              <a:rPr lang="it-IT" dirty="0"/>
              <a:t> the data to the </a:t>
            </a:r>
            <a:r>
              <a:rPr lang="it-IT" dirty="0" err="1"/>
              <a:t>correct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stores the </a:t>
            </a:r>
            <a:r>
              <a:rPr lang="it-IT" dirty="0" err="1"/>
              <a:t>partition</a:t>
            </a:r>
            <a:endParaRPr lang="it-IT" dirty="0"/>
          </a:p>
          <a:p>
            <a:pPr marL="0" indent="0" algn="ctr">
              <a:buNone/>
            </a:pPr>
            <a:r>
              <a:rPr lang="it-IT" sz="2400" dirty="0">
                <a:solidFill>
                  <a:schemeClr val="accent1">
                    <a:lumMod val="50000"/>
                  </a:schemeClr>
                </a:solidFill>
              </a:rPr>
              <a:t>How </a:t>
            </a:r>
            <a:r>
              <a:rPr lang="it-IT" sz="2400" dirty="0" err="1">
                <a:solidFill>
                  <a:schemeClr val="accent1">
                    <a:lumMod val="50000"/>
                  </a:schemeClr>
                </a:solidFill>
              </a:rPr>
              <a:t>does</a:t>
            </a:r>
            <a:r>
              <a:rPr lang="it-IT" sz="2400" dirty="0">
                <a:solidFill>
                  <a:schemeClr val="accent1">
                    <a:lumMod val="50000"/>
                  </a:schemeClr>
                </a:solidFill>
              </a:rPr>
              <a:t> a </a:t>
            </a:r>
            <a:r>
              <a:rPr lang="it-IT" sz="2400" dirty="0" err="1">
                <a:solidFill>
                  <a:schemeClr val="accent1">
                    <a:lumMod val="50000"/>
                  </a:schemeClr>
                </a:solidFill>
              </a:rPr>
              <a:t>node</a:t>
            </a:r>
            <a:r>
              <a:rPr lang="it-IT" sz="2400" dirty="0">
                <a:solidFill>
                  <a:schemeClr val="accent1">
                    <a:lumMod val="50000"/>
                  </a:schemeClr>
                </a:solidFill>
              </a:rPr>
              <a:t> know </a:t>
            </a:r>
            <a:r>
              <a:rPr lang="it-IT" sz="2400" dirty="0" err="1">
                <a:solidFill>
                  <a:schemeClr val="accent1">
                    <a:lumMod val="50000"/>
                  </a:schemeClr>
                </a:solidFill>
              </a:rPr>
              <a:t>where</a:t>
            </a:r>
            <a:r>
              <a:rPr lang="it-IT" sz="2400" dirty="0">
                <a:solidFill>
                  <a:schemeClr val="accent1">
                    <a:lumMod val="50000"/>
                  </a:schemeClr>
                </a:solidFill>
              </a:rPr>
              <a:t> to </a:t>
            </a:r>
            <a:r>
              <a:rPr lang="it-IT" sz="2400" dirty="0" err="1">
                <a:solidFill>
                  <a:schemeClr val="accent1">
                    <a:lumMod val="50000"/>
                  </a:schemeClr>
                </a:solidFill>
              </a:rPr>
              <a:t>send</a:t>
            </a:r>
            <a:r>
              <a:rPr lang="it-IT" sz="2400" dirty="0">
                <a:solidFill>
                  <a:schemeClr val="accent1">
                    <a:lumMod val="50000"/>
                  </a:schemeClr>
                </a:solidFill>
              </a:rPr>
              <a:t> the data?</a:t>
            </a:r>
            <a:br>
              <a:rPr lang="it-IT" sz="24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it-IT" sz="2400" dirty="0" err="1">
                <a:solidFill>
                  <a:schemeClr val="accent1">
                    <a:lumMod val="50000"/>
                  </a:schemeClr>
                </a:solidFill>
              </a:rPr>
              <a:t>Each</a:t>
            </a:r>
            <a:r>
              <a:rPr lang="it-IT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50000"/>
                  </a:schemeClr>
                </a:solidFill>
              </a:rPr>
              <a:t>node</a:t>
            </a:r>
            <a:r>
              <a:rPr lang="it-IT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50000"/>
                  </a:schemeClr>
                </a:solidFill>
              </a:rPr>
              <a:t>is</a:t>
            </a:r>
            <a:r>
              <a:rPr lang="it-IT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50000"/>
                  </a:schemeClr>
                </a:solidFill>
              </a:rPr>
              <a:t>responsible</a:t>
            </a:r>
            <a:r>
              <a:rPr lang="it-IT" sz="2400" dirty="0">
                <a:solidFill>
                  <a:schemeClr val="accent1">
                    <a:lumMod val="50000"/>
                  </a:schemeClr>
                </a:solidFill>
              </a:rPr>
              <a:t> for a range of data: token range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dirty="0"/>
              <a:t>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the data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sent</a:t>
            </a:r>
            <a:r>
              <a:rPr lang="it-IT" dirty="0"/>
              <a:t>, the coordinator </a:t>
            </a:r>
            <a:r>
              <a:rPr lang="it-IT" dirty="0" err="1"/>
              <a:t>sends</a:t>
            </a:r>
            <a:r>
              <a:rPr lang="it-IT" dirty="0"/>
              <a:t> an </a:t>
            </a:r>
            <a:r>
              <a:rPr lang="it-IT" dirty="0" err="1"/>
              <a:t>acknowledge</a:t>
            </a:r>
            <a:r>
              <a:rPr lang="it-IT" dirty="0"/>
              <a:t> to the client</a:t>
            </a:r>
            <a:endParaRPr lang="it-IT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1B8ADFB-EA9E-4D79-A443-F51FDF3FF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573" y="2102588"/>
            <a:ext cx="3544726" cy="3619424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6702D93F-CC1E-4685-8C76-5FD69B489822}"/>
              </a:ext>
            </a:extLst>
          </p:cNvPr>
          <p:cNvCxnSpPr>
            <a:cxnSpLocks/>
          </p:cNvCxnSpPr>
          <p:nvPr/>
        </p:nvCxnSpPr>
        <p:spPr>
          <a:xfrm>
            <a:off x="8707120" y="2056782"/>
            <a:ext cx="327578" cy="93025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Immagine 25">
            <a:extLst>
              <a:ext uri="{FF2B5EF4-FFF2-40B4-BE49-F238E27FC236}">
                <a16:creationId xmlns:a16="http://schemas.microsoft.com/office/drawing/2014/main" id="{F97178DB-BC50-48C8-B415-02D9EE9E0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0203" y="2199021"/>
            <a:ext cx="3544726" cy="3496823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7BBAEC8-0326-4AE1-A766-E7646A2DF745}"/>
              </a:ext>
            </a:extLst>
          </p:cNvPr>
          <p:cNvSpPr/>
          <p:nvPr/>
        </p:nvSpPr>
        <p:spPr>
          <a:xfrm>
            <a:off x="7804508" y="1783120"/>
            <a:ext cx="1575019" cy="45411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59 (data)</a:t>
            </a: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FDDF2890-AB50-4C71-BF6A-A11B29CA2FD8}"/>
              </a:ext>
            </a:extLst>
          </p:cNvPr>
          <p:cNvCxnSpPr>
            <a:cxnSpLocks/>
          </p:cNvCxnSpPr>
          <p:nvPr/>
        </p:nvCxnSpPr>
        <p:spPr>
          <a:xfrm flipH="1">
            <a:off x="9008578" y="3310572"/>
            <a:ext cx="26120" cy="137258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037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1.48148E-6 L 0.03633 0.14097 " pathEditMode="fixed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5" y="733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grpId="3" nodeType="click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.02812 0.14166 L 0.02812 0.3916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2" animBg="1"/>
      <p:bldP spid="6" grpId="3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BD922C-1CD5-432D-BDEB-260EE9A17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56008E-FE44-4225-A225-BDC583AF1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091" y="2249424"/>
            <a:ext cx="6709197" cy="4023360"/>
          </a:xfrm>
        </p:spPr>
        <p:txBody>
          <a:bodyPr>
            <a:normAutofit/>
          </a:bodyPr>
          <a:lstStyle/>
          <a:p>
            <a:r>
              <a:rPr lang="it-IT" sz="2400" dirty="0"/>
              <a:t>The </a:t>
            </a:r>
            <a:r>
              <a:rPr lang="it-IT" sz="2400" dirty="0" err="1"/>
              <a:t>real</a:t>
            </a:r>
            <a:r>
              <a:rPr lang="it-IT" sz="2400" dirty="0"/>
              <a:t> range </a:t>
            </a:r>
            <a:r>
              <a:rPr lang="it-IT" sz="2400" dirty="0" err="1"/>
              <a:t>goes</a:t>
            </a:r>
            <a:r>
              <a:rPr lang="it-IT" sz="2400" dirty="0"/>
              <a:t> from -2</a:t>
            </a:r>
            <a:r>
              <a:rPr lang="it-IT" sz="2400" baseline="30000" dirty="0"/>
              <a:t>63</a:t>
            </a:r>
            <a:r>
              <a:rPr lang="it-IT" sz="2400" dirty="0"/>
              <a:t> to 2</a:t>
            </a:r>
            <a:r>
              <a:rPr lang="it-IT" sz="2400" baseline="30000" dirty="0"/>
              <a:t>63</a:t>
            </a:r>
            <a:r>
              <a:rPr lang="it-IT" sz="2400" dirty="0"/>
              <a:t>-1</a:t>
            </a:r>
          </a:p>
          <a:p>
            <a:r>
              <a:rPr lang="it-IT" sz="2400" dirty="0"/>
              <a:t>How are the token </a:t>
            </a:r>
            <a:r>
              <a:rPr lang="it-IT" sz="2400" dirty="0" err="1"/>
              <a:t>distribuited</a:t>
            </a:r>
            <a:r>
              <a:rPr lang="it-IT" sz="2400" dirty="0"/>
              <a:t>?</a:t>
            </a:r>
          </a:p>
          <a:p>
            <a:r>
              <a:rPr lang="it-IT" sz="2400" dirty="0"/>
              <a:t>The </a:t>
            </a:r>
            <a:r>
              <a:rPr lang="it-IT" sz="2400" b="1" dirty="0" err="1"/>
              <a:t>partitioner</a:t>
            </a:r>
            <a:r>
              <a:rPr lang="it-IT" sz="2400" dirty="0"/>
              <a:t> </a:t>
            </a:r>
            <a:r>
              <a:rPr lang="it-IT" sz="2400" dirty="0" err="1"/>
              <a:t>determines</a:t>
            </a:r>
            <a:r>
              <a:rPr lang="it-IT" sz="2400" dirty="0"/>
              <a:t> </a:t>
            </a:r>
            <a:r>
              <a:rPr lang="it-IT" sz="2400" dirty="0" err="1"/>
              <a:t>how</a:t>
            </a:r>
            <a:r>
              <a:rPr lang="it-IT" sz="2400" dirty="0"/>
              <a:t> the data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distributed</a:t>
            </a:r>
            <a:r>
              <a:rPr lang="it-IT" sz="2400" dirty="0"/>
              <a:t> </a:t>
            </a:r>
            <a:r>
              <a:rPr lang="it-IT" sz="2400" dirty="0" err="1"/>
              <a:t>across</a:t>
            </a:r>
            <a:r>
              <a:rPr lang="it-IT" sz="2400" dirty="0"/>
              <a:t> the ring</a:t>
            </a:r>
          </a:p>
          <a:p>
            <a:pPr lvl="1"/>
            <a:r>
              <a:rPr lang="it-IT" sz="2400" dirty="0" err="1"/>
              <a:t>If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gets</a:t>
            </a:r>
            <a:r>
              <a:rPr lang="it-IT" sz="2400" dirty="0"/>
              <a:t> </a:t>
            </a:r>
            <a:r>
              <a:rPr lang="it-IT" sz="2400" dirty="0" err="1"/>
              <a:t>mess</a:t>
            </a:r>
            <a:r>
              <a:rPr lang="it-IT" sz="2400" dirty="0"/>
              <a:t> up, data </a:t>
            </a:r>
            <a:r>
              <a:rPr lang="it-IT" sz="2400" dirty="0" err="1"/>
              <a:t>will</a:t>
            </a:r>
            <a:r>
              <a:rPr lang="it-IT" sz="2400" dirty="0"/>
              <a:t> </a:t>
            </a:r>
            <a:r>
              <a:rPr lang="it-IT" sz="2400" dirty="0" err="1"/>
              <a:t>land</a:t>
            </a:r>
            <a:r>
              <a:rPr lang="it-IT" sz="2400" dirty="0"/>
              <a:t> to hotspots in the ring: some </a:t>
            </a:r>
            <a:r>
              <a:rPr lang="it-IT" sz="2400" dirty="0" err="1"/>
              <a:t>nodes</a:t>
            </a:r>
            <a:r>
              <a:rPr lang="it-IT" sz="2400" dirty="0"/>
              <a:t> </a:t>
            </a:r>
            <a:r>
              <a:rPr lang="it-IT" sz="2400" dirty="0" err="1"/>
              <a:t>will</a:t>
            </a:r>
            <a:r>
              <a:rPr lang="it-IT" sz="2400" dirty="0"/>
              <a:t> be </a:t>
            </a:r>
            <a:r>
              <a:rPr lang="it-IT" sz="2400" dirty="0" err="1"/>
              <a:t>overloaded</a:t>
            </a:r>
            <a:r>
              <a:rPr lang="it-IT" sz="2400" dirty="0"/>
              <a:t> and some </a:t>
            </a:r>
            <a:r>
              <a:rPr lang="it-IT" sz="2400" dirty="0" err="1"/>
              <a:t>not</a:t>
            </a:r>
            <a:endParaRPr lang="it-IT" sz="2400" dirty="0"/>
          </a:p>
          <a:p>
            <a:pPr lvl="1"/>
            <a:r>
              <a:rPr lang="it-IT" sz="2400" dirty="0"/>
              <a:t>Using an appropriate hash </a:t>
            </a:r>
            <a:r>
              <a:rPr lang="it-IT" sz="2400" dirty="0" err="1"/>
              <a:t>function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important</a:t>
            </a:r>
            <a:r>
              <a:rPr lang="it-IT" sz="2400" dirty="0"/>
              <a:t> for </a:t>
            </a:r>
            <a:r>
              <a:rPr lang="it-IT" sz="2400" dirty="0" err="1"/>
              <a:t>distribution</a:t>
            </a:r>
            <a:r>
              <a:rPr lang="it-IT" sz="2400" dirty="0"/>
              <a:t>, like MD5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5A40417-F2B4-4DF0-8028-0FDCD2FD3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117" y="1216241"/>
            <a:ext cx="4608716" cy="4714316"/>
          </a:xfrm>
          <a:prstGeom prst="rect">
            <a:avLst/>
          </a:prstGeom>
        </p:spPr>
      </p:pic>
      <p:sp>
        <p:nvSpPr>
          <p:cNvPr id="6" name="Ovale 5">
            <a:extLst>
              <a:ext uri="{FF2B5EF4-FFF2-40B4-BE49-F238E27FC236}">
                <a16:creationId xmlns:a16="http://schemas.microsoft.com/office/drawing/2014/main" id="{3D887584-3D8B-41E7-B3E2-2036171ECFBB}"/>
              </a:ext>
            </a:extLst>
          </p:cNvPr>
          <p:cNvSpPr/>
          <p:nvPr/>
        </p:nvSpPr>
        <p:spPr>
          <a:xfrm>
            <a:off x="8454119" y="2539530"/>
            <a:ext cx="199271" cy="1976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22B5374C-C531-4645-BB5C-FC9E401ACEB8}"/>
              </a:ext>
            </a:extLst>
          </p:cNvPr>
          <p:cNvSpPr/>
          <p:nvPr/>
        </p:nvSpPr>
        <p:spPr>
          <a:xfrm>
            <a:off x="8346745" y="2721522"/>
            <a:ext cx="199271" cy="1976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DE1335FE-CD97-4EA1-BAFF-FDAF143D3134}"/>
              </a:ext>
            </a:extLst>
          </p:cNvPr>
          <p:cNvSpPr/>
          <p:nvPr/>
        </p:nvSpPr>
        <p:spPr>
          <a:xfrm>
            <a:off x="8187091" y="2570602"/>
            <a:ext cx="199271" cy="1976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CB935288-3E24-43C0-B25A-1BE7FF7613A4}"/>
              </a:ext>
            </a:extLst>
          </p:cNvPr>
          <p:cNvSpPr/>
          <p:nvPr/>
        </p:nvSpPr>
        <p:spPr>
          <a:xfrm>
            <a:off x="10318549" y="5067443"/>
            <a:ext cx="199271" cy="1976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601FA8B9-7E7A-40A7-B12A-4746A5A455AE}"/>
              </a:ext>
            </a:extLst>
          </p:cNvPr>
          <p:cNvSpPr/>
          <p:nvPr/>
        </p:nvSpPr>
        <p:spPr>
          <a:xfrm>
            <a:off x="10394009" y="4871957"/>
            <a:ext cx="199271" cy="1976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5536BB26-33B8-41CC-9C15-6BB597550F3B}"/>
              </a:ext>
            </a:extLst>
          </p:cNvPr>
          <p:cNvSpPr/>
          <p:nvPr/>
        </p:nvSpPr>
        <p:spPr>
          <a:xfrm>
            <a:off x="10126981" y="5022877"/>
            <a:ext cx="199271" cy="1976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81C7AEB7-9F11-430C-A681-7190018F45FA}"/>
              </a:ext>
            </a:extLst>
          </p:cNvPr>
          <p:cNvSpPr/>
          <p:nvPr/>
        </p:nvSpPr>
        <p:spPr>
          <a:xfrm>
            <a:off x="8389974" y="4859383"/>
            <a:ext cx="199271" cy="1976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C76339CA-10AE-489C-BB88-ADA2EDBF398A}"/>
              </a:ext>
            </a:extLst>
          </p:cNvPr>
          <p:cNvSpPr/>
          <p:nvPr/>
        </p:nvSpPr>
        <p:spPr>
          <a:xfrm>
            <a:off x="10544929" y="5052247"/>
            <a:ext cx="199271" cy="1976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F1797649-4D31-4C60-8E1C-E62B503B3E27}"/>
              </a:ext>
            </a:extLst>
          </p:cNvPr>
          <p:cNvSpPr/>
          <p:nvPr/>
        </p:nvSpPr>
        <p:spPr>
          <a:xfrm>
            <a:off x="8529579" y="2380709"/>
            <a:ext cx="199271" cy="1976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01C5AAA7-C5F3-4EB7-9A89-01F80B463319}"/>
              </a:ext>
            </a:extLst>
          </p:cNvPr>
          <p:cNvSpPr/>
          <p:nvPr/>
        </p:nvSpPr>
        <p:spPr>
          <a:xfrm>
            <a:off x="8602102" y="2646062"/>
            <a:ext cx="199271" cy="1976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BE91A07-FDF6-495A-AF75-943E6289DD1E}"/>
              </a:ext>
            </a:extLst>
          </p:cNvPr>
          <p:cNvSpPr txBox="1"/>
          <p:nvPr/>
        </p:nvSpPr>
        <p:spPr>
          <a:xfrm>
            <a:off x="7452201" y="5982863"/>
            <a:ext cx="43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 err="1"/>
              <a:t>Example</a:t>
            </a:r>
            <a:r>
              <a:rPr lang="it-IT" sz="2000" dirty="0"/>
              <a:t> of </a:t>
            </a:r>
            <a:r>
              <a:rPr lang="it-IT" sz="2000" dirty="0" err="1"/>
              <a:t>overload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55395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B4E25B-6DE0-4584-998A-7388A1A4A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Joining</a:t>
            </a:r>
            <a:r>
              <a:rPr lang="it-IT" dirty="0"/>
              <a:t> the cluster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6370ED8-404B-4259-AE97-21B9EA2A8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313" y="1984162"/>
            <a:ext cx="10623375" cy="4336742"/>
          </a:xfrm>
        </p:spPr>
        <p:txBody>
          <a:bodyPr>
            <a:normAutofit/>
          </a:bodyPr>
          <a:lstStyle/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</a:t>
            </a:r>
            <a:r>
              <a:rPr lang="it-IT" sz="2400" dirty="0" err="1"/>
              <a:t>Nodes</a:t>
            </a:r>
            <a:r>
              <a:rPr lang="it-IT" sz="2400" dirty="0"/>
              <a:t> join the cluster by </a:t>
            </a:r>
            <a:r>
              <a:rPr lang="it-IT" sz="2400" dirty="0" err="1"/>
              <a:t>communicating</a:t>
            </a:r>
            <a:r>
              <a:rPr lang="it-IT" sz="2400" dirty="0"/>
              <a:t> with </a:t>
            </a:r>
            <a:r>
              <a:rPr lang="it-IT" sz="2400" dirty="0" err="1"/>
              <a:t>any</a:t>
            </a:r>
            <a:r>
              <a:rPr lang="it-IT" sz="2400" dirty="0"/>
              <a:t> </a:t>
            </a:r>
            <a:r>
              <a:rPr lang="it-IT" sz="2400" dirty="0" err="1"/>
              <a:t>node</a:t>
            </a:r>
            <a:endParaRPr lang="it-IT" sz="2400" dirty="0"/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</a:t>
            </a:r>
            <a:r>
              <a:rPr lang="it-IT" sz="2400" dirty="0" err="1"/>
              <a:t>Other</a:t>
            </a:r>
            <a:r>
              <a:rPr lang="it-IT" sz="2400" dirty="0"/>
              <a:t> </a:t>
            </a:r>
            <a:r>
              <a:rPr lang="it-IT" sz="2400" dirty="0" err="1"/>
              <a:t>nodes</a:t>
            </a:r>
            <a:r>
              <a:rPr lang="it-IT" sz="2400" dirty="0"/>
              <a:t> </a:t>
            </a:r>
            <a:r>
              <a:rPr lang="it-IT" sz="2400" dirty="0" err="1"/>
              <a:t>calculate</a:t>
            </a:r>
            <a:r>
              <a:rPr lang="it-IT" sz="2400" dirty="0"/>
              <a:t> </a:t>
            </a:r>
            <a:r>
              <a:rPr lang="it-IT" sz="2400" dirty="0" err="1"/>
              <a:t>where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fits</a:t>
            </a:r>
            <a:r>
              <a:rPr lang="it-IT" sz="2400" dirty="0"/>
              <a:t> in the ring and streams </a:t>
            </a:r>
            <a:r>
              <a:rPr lang="it-IT" sz="2400" dirty="0" err="1"/>
              <a:t>their</a:t>
            </a:r>
            <a:r>
              <a:rPr lang="it-IT" sz="2400" dirty="0"/>
              <a:t> data to the new </a:t>
            </a:r>
            <a:r>
              <a:rPr lang="it-IT" sz="2400" dirty="0" err="1"/>
              <a:t>node</a:t>
            </a:r>
            <a:endParaRPr lang="it-IT" sz="2400" dirty="0"/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</a:t>
            </a:r>
            <a:r>
              <a:rPr lang="it-IT" sz="2400" dirty="0" err="1"/>
              <a:t>There</a:t>
            </a:r>
            <a:r>
              <a:rPr lang="it-IT" sz="2400" dirty="0"/>
              <a:t> are 4 </a:t>
            </a:r>
            <a:r>
              <a:rPr lang="it-IT" sz="2400" dirty="0" err="1"/>
              <a:t>states</a:t>
            </a:r>
            <a:r>
              <a:rPr lang="it-IT" sz="2400" dirty="0"/>
              <a:t> to </a:t>
            </a:r>
            <a:r>
              <a:rPr lang="it-IT" sz="2400" dirty="0" err="1"/>
              <a:t>each</a:t>
            </a:r>
            <a:r>
              <a:rPr lang="it-IT" sz="2400" dirty="0"/>
              <a:t> </a:t>
            </a:r>
            <a:r>
              <a:rPr lang="it-IT" sz="2400" dirty="0" err="1"/>
              <a:t>node</a:t>
            </a:r>
            <a:r>
              <a:rPr lang="it-IT" sz="2400" dirty="0"/>
              <a:t>: </a:t>
            </a:r>
            <a:r>
              <a:rPr lang="it-IT" sz="2400" i="1" dirty="0" err="1"/>
              <a:t>joining</a:t>
            </a:r>
            <a:r>
              <a:rPr lang="it-IT" sz="2400" dirty="0"/>
              <a:t>, </a:t>
            </a:r>
            <a:r>
              <a:rPr lang="it-IT" sz="2400" i="1" dirty="0" err="1"/>
              <a:t>leaving</a:t>
            </a:r>
            <a:r>
              <a:rPr lang="it-IT" sz="2400" dirty="0"/>
              <a:t>, </a:t>
            </a:r>
            <a:r>
              <a:rPr lang="it-IT" sz="2400" i="1" dirty="0"/>
              <a:t>up</a:t>
            </a:r>
            <a:r>
              <a:rPr lang="it-IT" sz="2400" dirty="0"/>
              <a:t> and </a:t>
            </a:r>
            <a:r>
              <a:rPr lang="it-IT" sz="2400" i="1" dirty="0"/>
              <a:t>down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</a:t>
            </a:r>
            <a:r>
              <a:rPr lang="it-IT" sz="2400" dirty="0" err="1"/>
              <a:t>When</a:t>
            </a:r>
            <a:r>
              <a:rPr lang="it-IT" sz="2400" dirty="0"/>
              <a:t> the </a:t>
            </a:r>
            <a:r>
              <a:rPr lang="it-IT" sz="2400" dirty="0" err="1"/>
              <a:t>node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in </a:t>
            </a:r>
            <a:r>
              <a:rPr lang="it-IT" sz="2400" i="1" dirty="0" err="1"/>
              <a:t>joining</a:t>
            </a:r>
            <a:r>
              <a:rPr lang="it-IT" sz="2400" i="1" dirty="0"/>
              <a:t> mode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still</a:t>
            </a:r>
            <a:r>
              <a:rPr lang="it-IT" sz="2400" dirty="0"/>
              <a:t> </a:t>
            </a:r>
            <a:r>
              <a:rPr lang="it-IT" sz="2400" dirty="0" err="1"/>
              <a:t>receiving</a:t>
            </a:r>
            <a:r>
              <a:rPr lang="it-IT" sz="2400" dirty="0"/>
              <a:t> data, </a:t>
            </a:r>
            <a:r>
              <a:rPr lang="it-IT" sz="2400" dirty="0" err="1"/>
              <a:t>but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not</a:t>
            </a:r>
            <a:r>
              <a:rPr lang="it-IT" sz="2400" dirty="0"/>
              <a:t> </a:t>
            </a:r>
            <a:r>
              <a:rPr lang="it-IT" sz="2400" dirty="0" err="1"/>
              <a:t>fully</a:t>
            </a:r>
            <a:r>
              <a:rPr lang="it-IT" sz="2400" dirty="0"/>
              <a:t> </a:t>
            </a:r>
            <a:r>
              <a:rPr lang="it-IT" sz="2400" dirty="0" err="1"/>
              <a:t>joined</a:t>
            </a:r>
            <a:r>
              <a:rPr lang="it-IT" sz="2400" dirty="0"/>
              <a:t>, so </a:t>
            </a:r>
            <a:r>
              <a:rPr lang="it-IT" sz="2400" dirty="0" err="1"/>
              <a:t>not</a:t>
            </a:r>
            <a:r>
              <a:rPr lang="it-IT" sz="2400" dirty="0"/>
              <a:t> ready for </a:t>
            </a:r>
            <a:r>
              <a:rPr lang="it-IT" sz="2400" dirty="0" err="1"/>
              <a:t>reads</a:t>
            </a:r>
            <a:endParaRPr lang="it-IT" sz="2400" dirty="0"/>
          </a:p>
          <a:p>
            <a:pPr lvl="1">
              <a:buFont typeface="Tw Cen MT" panose="020B0602020104020603" pitchFamily="34" charset="0"/>
              <a:buChar char="-"/>
            </a:pPr>
            <a:r>
              <a:rPr lang="it-IT" sz="2200" dirty="0"/>
              <a:t>The </a:t>
            </a:r>
            <a:r>
              <a:rPr lang="it-IT" sz="2200" dirty="0" err="1"/>
              <a:t>node</a:t>
            </a:r>
            <a:r>
              <a:rPr lang="it-IT" sz="2200" dirty="0"/>
              <a:t> </a:t>
            </a:r>
            <a:r>
              <a:rPr lang="it-IT" sz="2200" dirty="0" err="1"/>
              <a:t>is</a:t>
            </a:r>
            <a:r>
              <a:rPr lang="it-IT" sz="2200" dirty="0"/>
              <a:t> online! No </a:t>
            </a:r>
            <a:r>
              <a:rPr lang="it-IT" sz="2200" dirty="0" err="1"/>
              <a:t>downtime</a:t>
            </a:r>
            <a:endParaRPr lang="it-IT" sz="2200" dirty="0"/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</a:t>
            </a:r>
            <a:r>
              <a:rPr lang="it-IT" sz="2400" dirty="0" err="1"/>
              <a:t>Finally</a:t>
            </a:r>
            <a:r>
              <a:rPr lang="it-IT" sz="2400" dirty="0"/>
              <a:t>, </a:t>
            </a:r>
            <a:r>
              <a:rPr lang="it-IT" sz="2400" dirty="0" err="1"/>
              <a:t>when</a:t>
            </a:r>
            <a:r>
              <a:rPr lang="it-IT" sz="2400" dirty="0"/>
              <a:t> the </a:t>
            </a:r>
            <a:r>
              <a:rPr lang="it-IT" sz="2400" dirty="0" err="1"/>
              <a:t>node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i="1" dirty="0"/>
              <a:t>up</a:t>
            </a:r>
            <a:r>
              <a:rPr lang="it-IT" sz="2400" dirty="0"/>
              <a:t>,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ready</a:t>
            </a:r>
          </a:p>
          <a:p>
            <a:pPr marL="0" indent="0">
              <a:buNone/>
            </a:pPr>
            <a:endParaRPr lang="it-IT" sz="500" dirty="0"/>
          </a:p>
          <a:p>
            <a:pPr marL="0" indent="0" algn="ctr">
              <a:spcBef>
                <a:spcPts val="0"/>
              </a:spcBef>
              <a:buNone/>
            </a:pPr>
            <a:r>
              <a:rPr lang="it-IT" sz="2400" dirty="0" err="1"/>
              <a:t>Remember</a:t>
            </a:r>
            <a:r>
              <a:rPr lang="it-IT" sz="2400" dirty="0"/>
              <a:t>: </a:t>
            </a:r>
            <a:r>
              <a:rPr lang="it-IT" sz="2400" dirty="0" err="1">
                <a:solidFill>
                  <a:schemeClr val="accent1">
                    <a:lumMod val="50000"/>
                  </a:schemeClr>
                </a:solidFill>
              </a:rPr>
              <a:t>horizontal</a:t>
            </a:r>
            <a:r>
              <a:rPr lang="it-IT" sz="2400" dirty="0">
                <a:solidFill>
                  <a:schemeClr val="accent1">
                    <a:lumMod val="50000"/>
                  </a:schemeClr>
                </a:solidFill>
              </a:rPr>
              <a:t> scaling </a:t>
            </a:r>
            <a:r>
              <a:rPr lang="it-IT" sz="2400" dirty="0" err="1">
                <a:solidFill>
                  <a:schemeClr val="accent1">
                    <a:lumMod val="50000"/>
                  </a:schemeClr>
                </a:solidFill>
              </a:rPr>
              <a:t>is</a:t>
            </a:r>
            <a:r>
              <a:rPr lang="it-IT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50000"/>
                  </a:schemeClr>
                </a:solidFill>
              </a:rPr>
              <a:t>preferable</a:t>
            </a:r>
            <a:r>
              <a:rPr lang="it-IT" sz="2400" dirty="0"/>
              <a:t>, so </a:t>
            </a:r>
            <a:r>
              <a:rPr lang="it-IT" sz="2400" dirty="0" err="1"/>
              <a:t>adding</a:t>
            </a:r>
            <a:r>
              <a:rPr lang="it-IT" sz="2400" dirty="0"/>
              <a:t> </a:t>
            </a:r>
            <a:r>
              <a:rPr lang="it-IT" sz="2400" dirty="0" err="1"/>
              <a:t>nodes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good </a:t>
            </a:r>
            <a:r>
              <a:rPr lang="it-IT" sz="2400" dirty="0" err="1"/>
              <a:t>practice</a:t>
            </a:r>
            <a:r>
              <a:rPr lang="it-IT" sz="2400" dirty="0"/>
              <a:t> </a:t>
            </a:r>
            <a:r>
              <a:rPr lang="it-IT" sz="2400" dirty="0" err="1"/>
              <a:t>rather</a:t>
            </a:r>
            <a:r>
              <a:rPr lang="it-IT" sz="2400" dirty="0"/>
              <a:t> </a:t>
            </a:r>
            <a:r>
              <a:rPr lang="it-IT" sz="2400" dirty="0" err="1"/>
              <a:t>than</a:t>
            </a:r>
            <a:r>
              <a:rPr lang="it-IT" sz="2400" dirty="0"/>
              <a:t> </a:t>
            </a:r>
            <a:r>
              <a:rPr lang="it-IT" sz="2400" dirty="0" err="1"/>
              <a:t>improve</a:t>
            </a:r>
            <a:r>
              <a:rPr lang="it-IT" sz="2400" dirty="0"/>
              <a:t> a single machine</a:t>
            </a:r>
          </a:p>
        </p:txBody>
      </p:sp>
    </p:spTree>
    <p:extLst>
      <p:ext uri="{BB962C8B-B14F-4D97-AF65-F5344CB8AC3E}">
        <p14:creationId xmlns:p14="http://schemas.microsoft.com/office/powerpoint/2010/main" val="4269159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F47274-4266-43AE-94F7-2A965E1F8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Vnodes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2C060D7-4E0D-4ED4-B406-37A3CE824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85" y="1864311"/>
            <a:ext cx="7587212" cy="4445049"/>
          </a:xfrm>
        </p:spPr>
        <p:txBody>
          <a:bodyPr>
            <a:normAutofit/>
          </a:bodyPr>
          <a:lstStyle/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</a:t>
            </a:r>
            <a:r>
              <a:rPr lang="it-IT" sz="2400" dirty="0" err="1"/>
              <a:t>Adding</a:t>
            </a:r>
            <a:r>
              <a:rPr lang="it-IT" sz="2400" dirty="0"/>
              <a:t> or </a:t>
            </a:r>
            <a:r>
              <a:rPr lang="it-IT" sz="2400" dirty="0" err="1"/>
              <a:t>removing</a:t>
            </a:r>
            <a:r>
              <a:rPr lang="it-IT" sz="2400" dirty="0"/>
              <a:t> </a:t>
            </a:r>
            <a:r>
              <a:rPr lang="it-IT" sz="2400" dirty="0" err="1"/>
              <a:t>nodes</a:t>
            </a:r>
            <a:r>
              <a:rPr lang="it-IT" sz="2400" dirty="0"/>
              <a:t> in the cluster takes time to stream the data and </a:t>
            </a:r>
            <a:r>
              <a:rPr lang="it-IT" sz="2400" dirty="0" err="1"/>
              <a:t>calculate</a:t>
            </a:r>
            <a:r>
              <a:rPr lang="it-IT" sz="2400" dirty="0"/>
              <a:t> the new ring range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Using </a:t>
            </a:r>
            <a:r>
              <a:rPr lang="it-IT" sz="2400" dirty="0" err="1"/>
              <a:t>Vnodes</a:t>
            </a:r>
            <a:r>
              <a:rPr lang="it-IT" sz="2400" dirty="0"/>
              <a:t>, </a:t>
            </a:r>
            <a:r>
              <a:rPr lang="it-IT" sz="2400" dirty="0" err="1"/>
              <a:t>each</a:t>
            </a:r>
            <a:r>
              <a:rPr lang="it-IT" sz="2400" dirty="0"/>
              <a:t> </a:t>
            </a:r>
            <a:r>
              <a:rPr lang="it-IT" sz="2400" dirty="0" err="1"/>
              <a:t>physical</a:t>
            </a:r>
            <a:r>
              <a:rPr lang="it-IT" sz="2400" dirty="0"/>
              <a:t> </a:t>
            </a:r>
            <a:r>
              <a:rPr lang="it-IT" sz="2400" dirty="0" err="1"/>
              <a:t>node</a:t>
            </a:r>
            <a:r>
              <a:rPr lang="it-IT" sz="2400" dirty="0"/>
              <a:t> act like </a:t>
            </a:r>
            <a:r>
              <a:rPr lang="it-IT" sz="2400" dirty="0" err="1"/>
              <a:t>several</a:t>
            </a:r>
            <a:r>
              <a:rPr lang="it-IT" sz="2400" dirty="0"/>
              <a:t> </a:t>
            </a:r>
            <a:r>
              <a:rPr lang="it-IT" sz="2400" dirty="0" err="1"/>
              <a:t>smaller</a:t>
            </a:r>
            <a:r>
              <a:rPr lang="it-IT" sz="2400" dirty="0"/>
              <a:t> </a:t>
            </a:r>
            <a:r>
              <a:rPr lang="it-IT" sz="2400" dirty="0" err="1"/>
              <a:t>virtual</a:t>
            </a:r>
            <a:r>
              <a:rPr lang="it-IT" sz="2400" dirty="0"/>
              <a:t> </a:t>
            </a:r>
            <a:r>
              <a:rPr lang="it-IT" sz="2400" dirty="0" err="1"/>
              <a:t>nodes</a:t>
            </a:r>
            <a:endParaRPr lang="it-IT" sz="2400" dirty="0"/>
          </a:p>
          <a:p>
            <a:pPr lvl="1">
              <a:buFont typeface="Tw Cen MT" panose="020B0602020104020603" pitchFamily="34" charset="0"/>
              <a:buChar char="-"/>
            </a:pPr>
            <a:r>
              <a:rPr lang="it-IT" sz="2200" dirty="0"/>
              <a:t>A </a:t>
            </a:r>
            <a:r>
              <a:rPr lang="it-IT" sz="2200" dirty="0" err="1"/>
              <a:t>node</a:t>
            </a:r>
            <a:r>
              <a:rPr lang="it-IT" sz="2200" dirty="0"/>
              <a:t> </a:t>
            </a:r>
            <a:r>
              <a:rPr lang="it-IT" sz="2200" dirty="0" err="1"/>
              <a:t>is</a:t>
            </a:r>
            <a:r>
              <a:rPr lang="it-IT" sz="2200" dirty="0"/>
              <a:t> </a:t>
            </a:r>
            <a:r>
              <a:rPr lang="it-IT" sz="2200" dirty="0" err="1"/>
              <a:t>responsible</a:t>
            </a:r>
            <a:r>
              <a:rPr lang="it-IT" sz="2200" dirty="0"/>
              <a:t> for </a:t>
            </a:r>
            <a:r>
              <a:rPr lang="it-IT" sz="2200" dirty="0" err="1"/>
              <a:t>several</a:t>
            </a:r>
            <a:r>
              <a:rPr lang="it-IT" sz="2200" dirty="0"/>
              <a:t> </a:t>
            </a:r>
            <a:r>
              <a:rPr lang="it-IT" sz="2200" dirty="0" err="1"/>
              <a:t>smaller</a:t>
            </a:r>
            <a:r>
              <a:rPr lang="it-IT" sz="2200" dirty="0"/>
              <a:t> slices of the ring </a:t>
            </a:r>
            <a:r>
              <a:rPr lang="it-IT" sz="2200" dirty="0" err="1"/>
              <a:t>instead</a:t>
            </a:r>
            <a:r>
              <a:rPr lang="it-IT" sz="2200" dirty="0"/>
              <a:t> of one large slice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Using a </a:t>
            </a:r>
            <a:r>
              <a:rPr lang="it-IT" sz="2400" dirty="0" err="1"/>
              <a:t>consistent</a:t>
            </a:r>
            <a:r>
              <a:rPr lang="it-IT" sz="2400" dirty="0"/>
              <a:t> hash </a:t>
            </a:r>
            <a:r>
              <a:rPr lang="it-IT" sz="2400" dirty="0" err="1"/>
              <a:t>ensure</a:t>
            </a:r>
            <a:r>
              <a:rPr lang="it-IT" sz="2400" dirty="0"/>
              <a:t> </a:t>
            </a:r>
            <a:r>
              <a:rPr lang="it-IT" sz="2400" dirty="0" err="1"/>
              <a:t>that</a:t>
            </a:r>
            <a:r>
              <a:rPr lang="it-IT" sz="2400" dirty="0"/>
              <a:t> </a:t>
            </a:r>
            <a:r>
              <a:rPr lang="it-IT" sz="2400" dirty="0" err="1"/>
              <a:t>all</a:t>
            </a:r>
            <a:r>
              <a:rPr lang="it-IT" sz="2400" dirty="0"/>
              <a:t> the </a:t>
            </a:r>
            <a:r>
              <a:rPr lang="it-IT" sz="2400" dirty="0" err="1"/>
              <a:t>nodes</a:t>
            </a:r>
            <a:r>
              <a:rPr lang="it-IT" sz="2400" dirty="0"/>
              <a:t> </a:t>
            </a:r>
            <a:r>
              <a:rPr lang="it-IT" sz="2400" dirty="0" err="1"/>
              <a:t>will</a:t>
            </a:r>
            <a:r>
              <a:rPr lang="it-IT" sz="2400" dirty="0"/>
              <a:t> </a:t>
            </a:r>
            <a:r>
              <a:rPr lang="it-IT" sz="2400" dirty="0" err="1"/>
              <a:t>have</a:t>
            </a:r>
            <a:r>
              <a:rPr lang="it-IT" sz="2400" dirty="0"/>
              <a:t> the </a:t>
            </a:r>
            <a:r>
              <a:rPr lang="it-IT" sz="2400" dirty="0" err="1"/>
              <a:t>same</a:t>
            </a:r>
            <a:r>
              <a:rPr lang="it-IT" sz="2400" dirty="0"/>
              <a:t> </a:t>
            </a:r>
            <a:r>
              <a:rPr lang="it-IT" sz="2400" dirty="0" err="1"/>
              <a:t>amount</a:t>
            </a:r>
            <a:r>
              <a:rPr lang="it-IT" sz="2400" dirty="0"/>
              <a:t> of data</a:t>
            </a:r>
          </a:p>
          <a:p>
            <a:pPr>
              <a:buFont typeface="Tw Cen MT" panose="020B0602020104020603" pitchFamily="34" charset="0"/>
              <a:buChar char="-"/>
            </a:pPr>
            <a:r>
              <a:rPr lang="it-IT" sz="2400" dirty="0"/>
              <a:t> </a:t>
            </a:r>
            <a:r>
              <a:rPr lang="it-IT" sz="2400" dirty="0" err="1"/>
              <a:t>When</a:t>
            </a:r>
            <a:r>
              <a:rPr lang="it-IT" sz="2400" dirty="0"/>
              <a:t> a </a:t>
            </a:r>
            <a:r>
              <a:rPr lang="it-IT" sz="2400" dirty="0" err="1"/>
              <a:t>node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inserted</a:t>
            </a:r>
            <a:r>
              <a:rPr lang="it-IT" sz="2400" dirty="0"/>
              <a:t>: </a:t>
            </a:r>
            <a:r>
              <a:rPr lang="it-IT" sz="2400" dirty="0" err="1"/>
              <a:t>instead</a:t>
            </a:r>
            <a:r>
              <a:rPr lang="it-IT" sz="2400" dirty="0"/>
              <a:t> of </a:t>
            </a:r>
            <a:r>
              <a:rPr lang="it-IT" sz="2400" dirty="0" err="1"/>
              <a:t>taking</a:t>
            </a:r>
            <a:r>
              <a:rPr lang="it-IT" sz="2400" dirty="0"/>
              <a:t> over one </a:t>
            </a:r>
            <a:r>
              <a:rPr lang="it-IT" sz="2400" dirty="0" err="1"/>
              <a:t>node’s</a:t>
            </a:r>
            <a:r>
              <a:rPr lang="it-IT" sz="2400" dirty="0"/>
              <a:t> </a:t>
            </a:r>
            <a:r>
              <a:rPr lang="it-IT" sz="2400" dirty="0" err="1"/>
              <a:t>entire</a:t>
            </a:r>
            <a:r>
              <a:rPr lang="it-IT" sz="2400" dirty="0"/>
              <a:t> token range, </a:t>
            </a:r>
            <a:r>
              <a:rPr lang="it-IT" sz="2400" dirty="0" err="1"/>
              <a:t>it</a:t>
            </a:r>
            <a:r>
              <a:rPr lang="it-IT" sz="2400" dirty="0"/>
              <a:t> takes </a:t>
            </a:r>
            <a:r>
              <a:rPr lang="it-IT" sz="2400" dirty="0" err="1"/>
              <a:t>several</a:t>
            </a:r>
            <a:r>
              <a:rPr lang="it-IT" sz="2400" dirty="0"/>
              <a:t> </a:t>
            </a:r>
            <a:r>
              <a:rPr lang="it-IT" sz="2400" dirty="0" err="1"/>
              <a:t>smaller</a:t>
            </a:r>
            <a:r>
              <a:rPr lang="it-IT" sz="2400" dirty="0"/>
              <a:t> ranges from </a:t>
            </a:r>
            <a:r>
              <a:rPr lang="it-IT" sz="2400" dirty="0" err="1"/>
              <a:t>each</a:t>
            </a:r>
            <a:r>
              <a:rPr lang="it-IT" sz="2400" dirty="0"/>
              <a:t> </a:t>
            </a:r>
            <a:r>
              <a:rPr lang="it-IT" sz="2400" dirty="0" err="1"/>
              <a:t>other</a:t>
            </a:r>
            <a:r>
              <a:rPr lang="it-IT" sz="2400" dirty="0"/>
              <a:t> </a:t>
            </a:r>
            <a:r>
              <a:rPr lang="it-IT" sz="2400" dirty="0" err="1"/>
              <a:t>nodes</a:t>
            </a:r>
            <a:r>
              <a:rPr lang="it-IT" sz="2400" dirty="0"/>
              <a:t>, </a:t>
            </a:r>
            <a:r>
              <a:rPr lang="it-IT" sz="2400" dirty="0" err="1"/>
              <a:t>that</a:t>
            </a:r>
            <a:r>
              <a:rPr lang="it-IT" sz="2400" dirty="0"/>
              <a:t> </a:t>
            </a:r>
            <a:r>
              <a:rPr lang="it-IT" sz="2400" dirty="0" err="1"/>
              <a:t>will</a:t>
            </a:r>
            <a:r>
              <a:rPr lang="it-IT" sz="2400" dirty="0"/>
              <a:t> stream in </a:t>
            </a:r>
            <a:r>
              <a:rPr lang="it-IT" sz="2400" dirty="0" err="1"/>
              <a:t>parallel</a:t>
            </a:r>
            <a:endParaRPr lang="it-IT" sz="2400" dirty="0"/>
          </a:p>
          <a:p>
            <a:pPr>
              <a:buFont typeface="Tw Cen MT" panose="020B0602020104020603" pitchFamily="34" charset="0"/>
              <a:buChar char="-"/>
            </a:pPr>
            <a:endParaRPr lang="it-IT" sz="2400" dirty="0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DDB5921C-48A4-4BA5-8B1F-C9157EB1630F}"/>
              </a:ext>
            </a:extLst>
          </p:cNvPr>
          <p:cNvGrpSpPr/>
          <p:nvPr/>
        </p:nvGrpSpPr>
        <p:grpSpPr>
          <a:xfrm>
            <a:off x="8912165" y="474154"/>
            <a:ext cx="2745230" cy="2841834"/>
            <a:chOff x="9046720" y="616455"/>
            <a:chExt cx="2745230" cy="2841834"/>
          </a:xfrm>
        </p:grpSpPr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EE11958C-CF14-4764-9302-6E9BEFF8D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42159" y="616455"/>
              <a:ext cx="2354353" cy="2495712"/>
            </a:xfrm>
            <a:prstGeom prst="rect">
              <a:avLst/>
            </a:prstGeom>
          </p:spPr>
        </p:pic>
        <p:sp>
          <p:nvSpPr>
            <p:cNvPr id="19" name="CasellaDiTesto 18">
              <a:extLst>
                <a:ext uri="{FF2B5EF4-FFF2-40B4-BE49-F238E27FC236}">
                  <a16:creationId xmlns:a16="http://schemas.microsoft.com/office/drawing/2014/main" id="{BF4E9468-4E56-47A0-AB72-A47DB0FFA950}"/>
                </a:ext>
              </a:extLst>
            </p:cNvPr>
            <p:cNvSpPr txBox="1"/>
            <p:nvPr/>
          </p:nvSpPr>
          <p:spPr>
            <a:xfrm>
              <a:off x="9046720" y="3088957"/>
              <a:ext cx="27452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 err="1"/>
                <a:t>Without</a:t>
              </a:r>
              <a:r>
                <a:rPr lang="it-IT" dirty="0"/>
                <a:t> </a:t>
              </a:r>
              <a:r>
                <a:rPr lang="it-IT" dirty="0" err="1"/>
                <a:t>VNodes</a:t>
              </a:r>
              <a:endParaRPr lang="it-IT" dirty="0"/>
            </a:p>
          </p:txBody>
        </p:sp>
      </p:grp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71DCFAD2-74AF-4F26-82F4-A66B0092661C}"/>
              </a:ext>
            </a:extLst>
          </p:cNvPr>
          <p:cNvGrpSpPr/>
          <p:nvPr/>
        </p:nvGrpSpPr>
        <p:grpSpPr>
          <a:xfrm>
            <a:off x="8819826" y="3514293"/>
            <a:ext cx="2929908" cy="3135673"/>
            <a:chOff x="9046720" y="3358353"/>
            <a:chExt cx="2929908" cy="3135673"/>
          </a:xfrm>
        </p:grpSpPr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1ADDCBF1-4D56-4FCD-AD38-A8BF58FDB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46720" y="3358353"/>
              <a:ext cx="2929908" cy="2681611"/>
            </a:xfrm>
            <a:prstGeom prst="rect">
              <a:avLst/>
            </a:prstGeom>
          </p:spPr>
        </p:pic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81EBC538-9EDA-4FDE-81A1-10107F7428B5}"/>
                </a:ext>
              </a:extLst>
            </p:cNvPr>
            <p:cNvSpPr txBox="1"/>
            <p:nvPr/>
          </p:nvSpPr>
          <p:spPr>
            <a:xfrm>
              <a:off x="9139059" y="6124694"/>
              <a:ext cx="27452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/>
                <a:t>With </a:t>
              </a:r>
              <a:r>
                <a:rPr lang="it-IT" dirty="0" err="1"/>
                <a:t>VNodes</a:t>
              </a:r>
              <a:endParaRPr lang="it-IT" dirty="0"/>
            </a:p>
          </p:txBody>
        </p:sp>
      </p:grp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2D595F62-CD96-4FFF-8248-A72BC963B0EF}"/>
              </a:ext>
            </a:extLst>
          </p:cNvPr>
          <p:cNvCxnSpPr/>
          <p:nvPr/>
        </p:nvCxnSpPr>
        <p:spPr>
          <a:xfrm>
            <a:off x="8504808" y="3429000"/>
            <a:ext cx="35599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1879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e">
  <a:themeElements>
    <a:clrScheme name="Blu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C1C93EF2-4785-427F-84A5-F1666490E9C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1285</TotalTime>
  <Words>3365</Words>
  <Application>Microsoft Office PowerPoint</Application>
  <PresentationFormat>Widescreen</PresentationFormat>
  <Paragraphs>301</Paragraphs>
  <Slides>42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42</vt:i4>
      </vt:variant>
    </vt:vector>
  </HeadingPairs>
  <TitlesOfParts>
    <vt:vector size="48" baseType="lpstr">
      <vt:lpstr>Arial</vt:lpstr>
      <vt:lpstr>Calibri</vt:lpstr>
      <vt:lpstr>Tw Cen MT</vt:lpstr>
      <vt:lpstr>Tw Cen MT Condensed</vt:lpstr>
      <vt:lpstr>Wingdings 3</vt:lpstr>
      <vt:lpstr>Integrale</vt:lpstr>
      <vt:lpstr>Cassandra project</vt:lpstr>
      <vt:lpstr>Apache Cassandra system</vt:lpstr>
      <vt:lpstr>Why Cassandra</vt:lpstr>
      <vt:lpstr>What is Cassandra?</vt:lpstr>
      <vt:lpstr>Nodes</vt:lpstr>
      <vt:lpstr>ring</vt:lpstr>
      <vt:lpstr>Ring</vt:lpstr>
      <vt:lpstr>Joining the cluster</vt:lpstr>
      <vt:lpstr>Vnodes</vt:lpstr>
      <vt:lpstr>CAP tradeoffs</vt:lpstr>
      <vt:lpstr>Replication</vt:lpstr>
      <vt:lpstr>Replication</vt:lpstr>
      <vt:lpstr>Tunable Consistency</vt:lpstr>
      <vt:lpstr>Consistency levels</vt:lpstr>
      <vt:lpstr>Gossip protocol</vt:lpstr>
      <vt:lpstr>CQL</vt:lpstr>
      <vt:lpstr>Primary key</vt:lpstr>
      <vt:lpstr>Partitions and partition keys</vt:lpstr>
      <vt:lpstr>Partitions</vt:lpstr>
      <vt:lpstr>Clustering columns</vt:lpstr>
      <vt:lpstr>Clustering columns examples</vt:lpstr>
      <vt:lpstr>Clustering columns order</vt:lpstr>
      <vt:lpstr>Querying</vt:lpstr>
      <vt:lpstr>Apache Cassandra data modeling</vt:lpstr>
      <vt:lpstr>Data modeling</vt:lpstr>
      <vt:lpstr>(not) Joins</vt:lpstr>
      <vt:lpstr>Conceptual data modeling</vt:lpstr>
      <vt:lpstr>application workflow</vt:lpstr>
      <vt:lpstr>Mapping conceptual to logical </vt:lpstr>
      <vt:lpstr>Mapping rules</vt:lpstr>
      <vt:lpstr>Mapping rules example</vt:lpstr>
      <vt:lpstr>Logical data model – chebotko diagrams</vt:lpstr>
      <vt:lpstr>Logical data model - duplicates</vt:lpstr>
      <vt:lpstr>Physical data model</vt:lpstr>
      <vt:lpstr>VRCard project using cassandra</vt:lpstr>
      <vt:lpstr>Specifications</vt:lpstr>
      <vt:lpstr>Travel time matrix</vt:lpstr>
      <vt:lpstr>conceptual model (UML)</vt:lpstr>
      <vt:lpstr>Premises</vt:lpstr>
      <vt:lpstr>.csv preprocessing</vt:lpstr>
      <vt:lpstr>Solution 1 – Everything using Python</vt:lpstr>
      <vt:lpstr>Solution 1 – Everything using 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Cassandra project</dc:title>
  <dc:creator>Deborah Pintani</dc:creator>
  <cp:lastModifiedBy>Deborah Pintani</cp:lastModifiedBy>
  <cp:revision>189</cp:revision>
  <dcterms:created xsi:type="dcterms:W3CDTF">2021-07-05T21:53:35Z</dcterms:created>
  <dcterms:modified xsi:type="dcterms:W3CDTF">2021-07-07T14:15:19Z</dcterms:modified>
</cp:coreProperties>
</file>

<file path=docProps/thumbnail.jpeg>
</file>